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6"/>
  </p:notesMasterIdLst>
  <p:sldIdLst>
    <p:sldId id="256" r:id="rId2"/>
    <p:sldId id="272" r:id="rId3"/>
    <p:sldId id="267" r:id="rId4"/>
    <p:sldId id="268" r:id="rId5"/>
    <p:sldId id="269" r:id="rId6"/>
    <p:sldId id="270" r:id="rId7"/>
    <p:sldId id="271" r:id="rId8"/>
    <p:sldId id="277" r:id="rId9"/>
    <p:sldId id="259" r:id="rId10"/>
    <p:sldId id="278" r:id="rId11"/>
    <p:sldId id="279" r:id="rId12"/>
    <p:sldId id="280" r:id="rId13"/>
    <p:sldId id="265" r:id="rId14"/>
    <p:sldId id="27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B6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23" autoAdjust="0"/>
    <p:restoredTop sz="93111" autoAdjust="0"/>
  </p:normalViewPr>
  <p:slideViewPr>
    <p:cSldViewPr snapToGrid="0">
      <p:cViewPr varScale="1">
        <p:scale>
          <a:sx n="159" d="100"/>
          <a:sy n="159" d="100"/>
        </p:scale>
        <p:origin x="83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4C6C30-8B39-4E76-8A91-0AE9A4CBBE72}"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D6D64243-165E-4506-8D6F-9380379BE968}">
      <dgm:prSet/>
      <dgm:spPr/>
      <dgm:t>
        <a:bodyPr/>
        <a:lstStyle/>
        <a:p>
          <a:pPr>
            <a:lnSpc>
              <a:spcPct val="100000"/>
            </a:lnSpc>
            <a:defRPr b="1"/>
          </a:pPr>
          <a:r>
            <a:rPr lang="en-SG" dirty="0"/>
            <a:t>No server management</a:t>
          </a:r>
          <a:endParaRPr lang="en-US" dirty="0"/>
        </a:p>
      </dgm:t>
    </dgm:pt>
    <dgm:pt modelId="{E757EB43-3DE4-4227-86D6-B42BDF975BC8}" type="parTrans" cxnId="{DD381A3C-20D6-44FB-BB9F-27857222D0D2}">
      <dgm:prSet/>
      <dgm:spPr/>
      <dgm:t>
        <a:bodyPr/>
        <a:lstStyle/>
        <a:p>
          <a:endParaRPr lang="en-US"/>
        </a:p>
      </dgm:t>
    </dgm:pt>
    <dgm:pt modelId="{3C2864D9-4F62-4F96-80F9-25018B2C8D10}" type="sibTrans" cxnId="{DD381A3C-20D6-44FB-BB9F-27857222D0D2}">
      <dgm:prSet/>
      <dgm:spPr/>
      <dgm:t>
        <a:bodyPr/>
        <a:lstStyle/>
        <a:p>
          <a:endParaRPr lang="en-US"/>
        </a:p>
      </dgm:t>
    </dgm:pt>
    <dgm:pt modelId="{E14FC527-BC66-4448-B657-A00E07644A9A}">
      <dgm:prSet/>
      <dgm:spPr/>
      <dgm:t>
        <a:bodyPr/>
        <a:lstStyle/>
        <a:p>
          <a:pPr>
            <a:lnSpc>
              <a:spcPct val="100000"/>
            </a:lnSpc>
          </a:pPr>
          <a:r>
            <a:rPr lang="en-US" b="0" i="0" dirty="0"/>
            <a:t>Reduces the workload of planning, configuring, and managing servers allows one to focus on the website’s functionality rather than hardware details.</a:t>
          </a:r>
          <a:endParaRPr lang="en-US" dirty="0"/>
        </a:p>
      </dgm:t>
    </dgm:pt>
    <dgm:pt modelId="{F93E5A6D-A214-45BC-BA0C-6541865807FE}" type="parTrans" cxnId="{19B96971-26FE-4186-9BB1-62B1E30F47FC}">
      <dgm:prSet/>
      <dgm:spPr/>
      <dgm:t>
        <a:bodyPr/>
        <a:lstStyle/>
        <a:p>
          <a:endParaRPr lang="en-US"/>
        </a:p>
      </dgm:t>
    </dgm:pt>
    <dgm:pt modelId="{96177E29-6500-4ABA-9613-18F3A534710B}" type="sibTrans" cxnId="{19B96971-26FE-4186-9BB1-62B1E30F47FC}">
      <dgm:prSet/>
      <dgm:spPr/>
      <dgm:t>
        <a:bodyPr/>
        <a:lstStyle/>
        <a:p>
          <a:endParaRPr lang="en-US"/>
        </a:p>
      </dgm:t>
    </dgm:pt>
    <dgm:pt modelId="{93B31082-A32E-4827-885F-4F752AA5365F}">
      <dgm:prSet/>
      <dgm:spPr/>
      <dgm:t>
        <a:bodyPr/>
        <a:lstStyle/>
        <a:p>
          <a:pPr>
            <a:lnSpc>
              <a:spcPct val="100000"/>
            </a:lnSpc>
            <a:defRPr b="1"/>
          </a:pPr>
          <a:r>
            <a:rPr lang="en-SG"/>
            <a:t>Flexible scaling</a:t>
          </a:r>
          <a:endParaRPr lang="en-US"/>
        </a:p>
      </dgm:t>
    </dgm:pt>
    <dgm:pt modelId="{C7A8B700-760E-41C0-BEDD-D298AB8973FF}" type="parTrans" cxnId="{ED0050B5-0390-4977-B1DC-54127C1856F2}">
      <dgm:prSet/>
      <dgm:spPr/>
      <dgm:t>
        <a:bodyPr/>
        <a:lstStyle/>
        <a:p>
          <a:endParaRPr lang="en-US"/>
        </a:p>
      </dgm:t>
    </dgm:pt>
    <dgm:pt modelId="{B774B5D9-6461-4DB3-85E3-1EFA0CB7D96D}" type="sibTrans" cxnId="{ED0050B5-0390-4977-B1DC-54127C1856F2}">
      <dgm:prSet/>
      <dgm:spPr/>
      <dgm:t>
        <a:bodyPr/>
        <a:lstStyle/>
        <a:p>
          <a:endParaRPr lang="en-US"/>
        </a:p>
      </dgm:t>
    </dgm:pt>
    <dgm:pt modelId="{BB28C72F-7B1B-4997-AF5D-39C9DF562577}">
      <dgm:prSet/>
      <dgm:spPr/>
      <dgm:t>
        <a:bodyPr/>
        <a:lstStyle/>
        <a:p>
          <a:pPr>
            <a:lnSpc>
              <a:spcPct val="100000"/>
            </a:lnSpc>
          </a:pPr>
          <a:r>
            <a:rPr lang="en-US" b="0" i="0" dirty="0"/>
            <a:t>can scale up and down dynamically based on incoming traffic without any configuration, downtime, or lag. This makes the website resistant to traffic influx</a:t>
          </a:r>
          <a:endParaRPr lang="en-US" dirty="0"/>
        </a:p>
      </dgm:t>
    </dgm:pt>
    <dgm:pt modelId="{79951891-F097-43D3-9E40-253FFDB8F5A0}" type="parTrans" cxnId="{3364E31C-599D-4695-8CA0-7B5F301F15B6}">
      <dgm:prSet/>
      <dgm:spPr/>
      <dgm:t>
        <a:bodyPr/>
        <a:lstStyle/>
        <a:p>
          <a:endParaRPr lang="en-US"/>
        </a:p>
      </dgm:t>
    </dgm:pt>
    <dgm:pt modelId="{4641A16B-4E82-45A2-AFB5-C948D1CE3031}" type="sibTrans" cxnId="{3364E31C-599D-4695-8CA0-7B5F301F15B6}">
      <dgm:prSet/>
      <dgm:spPr/>
      <dgm:t>
        <a:bodyPr/>
        <a:lstStyle/>
        <a:p>
          <a:endParaRPr lang="en-US"/>
        </a:p>
      </dgm:t>
    </dgm:pt>
    <dgm:pt modelId="{E85D0564-E014-4131-84EB-72A43B0218AF}">
      <dgm:prSet/>
      <dgm:spPr/>
      <dgm:t>
        <a:bodyPr/>
        <a:lstStyle/>
        <a:p>
          <a:pPr>
            <a:lnSpc>
              <a:spcPct val="100000"/>
            </a:lnSpc>
            <a:defRPr b="1"/>
          </a:pPr>
          <a:r>
            <a:rPr lang="en-US" dirty="0"/>
            <a:t>Cost effective</a:t>
          </a:r>
        </a:p>
      </dgm:t>
    </dgm:pt>
    <dgm:pt modelId="{03CD9ACF-FEA6-4370-A65A-FDCD23C51A59}" type="parTrans" cxnId="{1137C45D-BB8A-4477-91E0-45056AB781AD}">
      <dgm:prSet/>
      <dgm:spPr/>
      <dgm:t>
        <a:bodyPr/>
        <a:lstStyle/>
        <a:p>
          <a:endParaRPr lang="en-SG"/>
        </a:p>
      </dgm:t>
    </dgm:pt>
    <dgm:pt modelId="{AB075E31-A23E-4AAD-98B4-662C031134CA}" type="sibTrans" cxnId="{1137C45D-BB8A-4477-91E0-45056AB781AD}">
      <dgm:prSet/>
      <dgm:spPr/>
      <dgm:t>
        <a:bodyPr/>
        <a:lstStyle/>
        <a:p>
          <a:endParaRPr lang="en-SG"/>
        </a:p>
      </dgm:t>
    </dgm:pt>
    <dgm:pt modelId="{FF4C9F2D-CABC-40CC-98EF-D0DBA95A0758}" type="pres">
      <dgm:prSet presAssocID="{144C6C30-8B39-4E76-8A91-0AE9A4CBBE72}" presName="root" presStyleCnt="0">
        <dgm:presLayoutVars>
          <dgm:dir/>
          <dgm:resizeHandles val="exact"/>
        </dgm:presLayoutVars>
      </dgm:prSet>
      <dgm:spPr/>
    </dgm:pt>
    <dgm:pt modelId="{5D494C51-75ED-43DC-80F0-1FD0949A28A2}" type="pres">
      <dgm:prSet presAssocID="{D6D64243-165E-4506-8D6F-9380379BE968}" presName="compNode" presStyleCnt="0"/>
      <dgm:spPr/>
    </dgm:pt>
    <dgm:pt modelId="{D5532625-D97E-4ACC-A9EC-35F1FF9C5FB8}" type="pres">
      <dgm:prSet presAssocID="{D6D64243-165E-4506-8D6F-9380379BE96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CDB4FB06-B89A-4173-877B-A1879B74A82C}" type="pres">
      <dgm:prSet presAssocID="{D6D64243-165E-4506-8D6F-9380379BE968}" presName="iconSpace" presStyleCnt="0"/>
      <dgm:spPr/>
    </dgm:pt>
    <dgm:pt modelId="{40B33DDB-2FBC-4907-B6E8-F7751FADA015}" type="pres">
      <dgm:prSet presAssocID="{D6D64243-165E-4506-8D6F-9380379BE968}" presName="parTx" presStyleLbl="revTx" presStyleIdx="0" presStyleCnt="6">
        <dgm:presLayoutVars>
          <dgm:chMax val="0"/>
          <dgm:chPref val="0"/>
        </dgm:presLayoutVars>
      </dgm:prSet>
      <dgm:spPr/>
    </dgm:pt>
    <dgm:pt modelId="{E9319614-D875-491F-978D-071A1021F09C}" type="pres">
      <dgm:prSet presAssocID="{D6D64243-165E-4506-8D6F-9380379BE968}" presName="txSpace" presStyleCnt="0"/>
      <dgm:spPr/>
    </dgm:pt>
    <dgm:pt modelId="{59C959C6-58FE-4A6A-AA9C-713B8EA0ACFA}" type="pres">
      <dgm:prSet presAssocID="{D6D64243-165E-4506-8D6F-9380379BE968}" presName="desTx" presStyleLbl="revTx" presStyleIdx="1" presStyleCnt="6">
        <dgm:presLayoutVars/>
      </dgm:prSet>
      <dgm:spPr/>
    </dgm:pt>
    <dgm:pt modelId="{ECA3A547-053D-4A85-B90B-E8FA098E5CEF}" type="pres">
      <dgm:prSet presAssocID="{3C2864D9-4F62-4F96-80F9-25018B2C8D10}" presName="sibTrans" presStyleCnt="0"/>
      <dgm:spPr/>
    </dgm:pt>
    <dgm:pt modelId="{7CBA3D2D-729D-42C5-AF92-D84BFDBC6ED3}" type="pres">
      <dgm:prSet presAssocID="{93B31082-A32E-4827-885F-4F752AA5365F}" presName="compNode" presStyleCnt="0"/>
      <dgm:spPr/>
    </dgm:pt>
    <dgm:pt modelId="{12E9753E-64CE-4EB0-AF2F-D671D57F56B3}" type="pres">
      <dgm:prSet presAssocID="{93B31082-A32E-4827-885F-4F752AA5365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60579369-6BFC-425F-9C35-13989786D9EE}" type="pres">
      <dgm:prSet presAssocID="{93B31082-A32E-4827-885F-4F752AA5365F}" presName="iconSpace" presStyleCnt="0"/>
      <dgm:spPr/>
    </dgm:pt>
    <dgm:pt modelId="{3AADB6F1-B4CE-4C69-855B-15EBCF7D64A4}" type="pres">
      <dgm:prSet presAssocID="{93B31082-A32E-4827-885F-4F752AA5365F}" presName="parTx" presStyleLbl="revTx" presStyleIdx="2" presStyleCnt="6">
        <dgm:presLayoutVars>
          <dgm:chMax val="0"/>
          <dgm:chPref val="0"/>
        </dgm:presLayoutVars>
      </dgm:prSet>
      <dgm:spPr/>
    </dgm:pt>
    <dgm:pt modelId="{D4D56936-EA68-41A1-8B01-2D02B0F792C2}" type="pres">
      <dgm:prSet presAssocID="{93B31082-A32E-4827-885F-4F752AA5365F}" presName="txSpace" presStyleCnt="0"/>
      <dgm:spPr/>
    </dgm:pt>
    <dgm:pt modelId="{DEAE8903-D6AB-49D6-A73C-F8A7EF6DC7CC}" type="pres">
      <dgm:prSet presAssocID="{93B31082-A32E-4827-885F-4F752AA5365F}" presName="desTx" presStyleLbl="revTx" presStyleIdx="3" presStyleCnt="6">
        <dgm:presLayoutVars/>
      </dgm:prSet>
      <dgm:spPr/>
    </dgm:pt>
    <dgm:pt modelId="{81F5E04F-66E8-4069-837C-C9B1CBAAD5AE}" type="pres">
      <dgm:prSet presAssocID="{B774B5D9-6461-4DB3-85E3-1EFA0CB7D96D}" presName="sibTrans" presStyleCnt="0"/>
      <dgm:spPr/>
    </dgm:pt>
    <dgm:pt modelId="{B0A0AE34-2468-497E-B687-7D49D3DE7B10}" type="pres">
      <dgm:prSet presAssocID="{E85D0564-E014-4131-84EB-72A43B0218AF}" presName="compNode" presStyleCnt="0"/>
      <dgm:spPr/>
    </dgm:pt>
    <dgm:pt modelId="{97E8EF2A-736F-4B13-8800-E4764330701F}" type="pres">
      <dgm:prSet presAssocID="{E85D0564-E014-4131-84EB-72A43B0218AF}"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oins outline"/>
        </a:ext>
      </dgm:extLst>
    </dgm:pt>
    <dgm:pt modelId="{E9D560F4-9FC8-49BB-8BA0-53BDA7542B1E}" type="pres">
      <dgm:prSet presAssocID="{E85D0564-E014-4131-84EB-72A43B0218AF}" presName="iconSpace" presStyleCnt="0"/>
      <dgm:spPr/>
    </dgm:pt>
    <dgm:pt modelId="{1A88386A-6FC1-42C6-BD20-91D1CD27275E}" type="pres">
      <dgm:prSet presAssocID="{E85D0564-E014-4131-84EB-72A43B0218AF}" presName="parTx" presStyleLbl="revTx" presStyleIdx="4" presStyleCnt="6">
        <dgm:presLayoutVars>
          <dgm:chMax val="0"/>
          <dgm:chPref val="0"/>
        </dgm:presLayoutVars>
      </dgm:prSet>
      <dgm:spPr/>
    </dgm:pt>
    <dgm:pt modelId="{1CF14ED5-9347-481C-ABB1-C3830E85609E}" type="pres">
      <dgm:prSet presAssocID="{E85D0564-E014-4131-84EB-72A43B0218AF}" presName="txSpace" presStyleCnt="0"/>
      <dgm:spPr/>
    </dgm:pt>
    <dgm:pt modelId="{F9C438A3-D859-4C71-A843-DD9BFDFC4429}" type="pres">
      <dgm:prSet presAssocID="{E85D0564-E014-4131-84EB-72A43B0218AF}" presName="desTx" presStyleLbl="revTx" presStyleIdx="5" presStyleCnt="6">
        <dgm:presLayoutVars/>
      </dgm:prSet>
      <dgm:spPr/>
    </dgm:pt>
  </dgm:ptLst>
  <dgm:cxnLst>
    <dgm:cxn modelId="{9C80900A-9B2B-440B-9C4C-2579F32A0138}" type="presOf" srcId="{D6D64243-165E-4506-8D6F-9380379BE968}" destId="{40B33DDB-2FBC-4907-B6E8-F7751FADA015}" srcOrd="0" destOrd="0" presId="urn:microsoft.com/office/officeart/2018/5/layout/CenteredIconLabelDescriptionList"/>
    <dgm:cxn modelId="{E73B850D-6E61-432A-BF35-F0CF2DB8F48D}" type="presOf" srcId="{E85D0564-E014-4131-84EB-72A43B0218AF}" destId="{1A88386A-6FC1-42C6-BD20-91D1CD27275E}" srcOrd="0" destOrd="0" presId="urn:microsoft.com/office/officeart/2018/5/layout/CenteredIconLabelDescriptionList"/>
    <dgm:cxn modelId="{154DC813-7199-4D07-A4B6-E2FA2157B14A}" type="presOf" srcId="{93B31082-A32E-4827-885F-4F752AA5365F}" destId="{3AADB6F1-B4CE-4C69-855B-15EBCF7D64A4}" srcOrd="0" destOrd="0" presId="urn:microsoft.com/office/officeart/2018/5/layout/CenteredIconLabelDescriptionList"/>
    <dgm:cxn modelId="{3364E31C-599D-4695-8CA0-7B5F301F15B6}" srcId="{93B31082-A32E-4827-885F-4F752AA5365F}" destId="{BB28C72F-7B1B-4997-AF5D-39C9DF562577}" srcOrd="0" destOrd="0" parTransId="{79951891-F097-43D3-9E40-253FFDB8F5A0}" sibTransId="{4641A16B-4E82-45A2-AFB5-C948D1CE3031}"/>
    <dgm:cxn modelId="{0C5CE331-EE2E-4014-B636-CF252C0D1C7F}" type="presOf" srcId="{BB28C72F-7B1B-4997-AF5D-39C9DF562577}" destId="{DEAE8903-D6AB-49D6-A73C-F8A7EF6DC7CC}" srcOrd="0" destOrd="0" presId="urn:microsoft.com/office/officeart/2018/5/layout/CenteredIconLabelDescriptionList"/>
    <dgm:cxn modelId="{DD381A3C-20D6-44FB-BB9F-27857222D0D2}" srcId="{144C6C30-8B39-4E76-8A91-0AE9A4CBBE72}" destId="{D6D64243-165E-4506-8D6F-9380379BE968}" srcOrd="0" destOrd="0" parTransId="{E757EB43-3DE4-4227-86D6-B42BDF975BC8}" sibTransId="{3C2864D9-4F62-4F96-80F9-25018B2C8D10}"/>
    <dgm:cxn modelId="{1137C45D-BB8A-4477-91E0-45056AB781AD}" srcId="{144C6C30-8B39-4E76-8A91-0AE9A4CBBE72}" destId="{E85D0564-E014-4131-84EB-72A43B0218AF}" srcOrd="2" destOrd="0" parTransId="{03CD9ACF-FEA6-4370-A65A-FDCD23C51A59}" sibTransId="{AB075E31-A23E-4AAD-98B4-662C031134CA}"/>
    <dgm:cxn modelId="{19B96971-26FE-4186-9BB1-62B1E30F47FC}" srcId="{D6D64243-165E-4506-8D6F-9380379BE968}" destId="{E14FC527-BC66-4448-B657-A00E07644A9A}" srcOrd="0" destOrd="0" parTransId="{F93E5A6D-A214-45BC-BA0C-6541865807FE}" sibTransId="{96177E29-6500-4ABA-9613-18F3A534710B}"/>
    <dgm:cxn modelId="{C2908F71-EC65-4B7C-A686-8B3706405450}" type="presOf" srcId="{144C6C30-8B39-4E76-8A91-0AE9A4CBBE72}" destId="{FF4C9F2D-CABC-40CC-98EF-D0DBA95A0758}" srcOrd="0" destOrd="0" presId="urn:microsoft.com/office/officeart/2018/5/layout/CenteredIconLabelDescriptionList"/>
    <dgm:cxn modelId="{82CADF90-219C-4374-BDDD-A5329653A63C}" type="presOf" srcId="{E14FC527-BC66-4448-B657-A00E07644A9A}" destId="{59C959C6-58FE-4A6A-AA9C-713B8EA0ACFA}" srcOrd="0" destOrd="0" presId="urn:microsoft.com/office/officeart/2018/5/layout/CenteredIconLabelDescriptionList"/>
    <dgm:cxn modelId="{ED0050B5-0390-4977-B1DC-54127C1856F2}" srcId="{144C6C30-8B39-4E76-8A91-0AE9A4CBBE72}" destId="{93B31082-A32E-4827-885F-4F752AA5365F}" srcOrd="1" destOrd="0" parTransId="{C7A8B700-760E-41C0-BEDD-D298AB8973FF}" sibTransId="{B774B5D9-6461-4DB3-85E3-1EFA0CB7D96D}"/>
    <dgm:cxn modelId="{10DF3316-48FA-40D6-810D-451EB208E0DE}" type="presParOf" srcId="{FF4C9F2D-CABC-40CC-98EF-D0DBA95A0758}" destId="{5D494C51-75ED-43DC-80F0-1FD0949A28A2}" srcOrd="0" destOrd="0" presId="urn:microsoft.com/office/officeart/2018/5/layout/CenteredIconLabelDescriptionList"/>
    <dgm:cxn modelId="{DA483286-DA27-48E1-B406-422549618C41}" type="presParOf" srcId="{5D494C51-75ED-43DC-80F0-1FD0949A28A2}" destId="{D5532625-D97E-4ACC-A9EC-35F1FF9C5FB8}" srcOrd="0" destOrd="0" presId="urn:microsoft.com/office/officeart/2018/5/layout/CenteredIconLabelDescriptionList"/>
    <dgm:cxn modelId="{2CD9FBF0-C530-4BF2-8822-0EB1A72BE3BD}" type="presParOf" srcId="{5D494C51-75ED-43DC-80F0-1FD0949A28A2}" destId="{CDB4FB06-B89A-4173-877B-A1879B74A82C}" srcOrd="1" destOrd="0" presId="urn:microsoft.com/office/officeart/2018/5/layout/CenteredIconLabelDescriptionList"/>
    <dgm:cxn modelId="{C1B22129-29C7-43F6-8BF0-61FF612685D7}" type="presParOf" srcId="{5D494C51-75ED-43DC-80F0-1FD0949A28A2}" destId="{40B33DDB-2FBC-4907-B6E8-F7751FADA015}" srcOrd="2" destOrd="0" presId="urn:microsoft.com/office/officeart/2018/5/layout/CenteredIconLabelDescriptionList"/>
    <dgm:cxn modelId="{612ADE6D-52CB-4A58-91AE-3EB2D93D6CE1}" type="presParOf" srcId="{5D494C51-75ED-43DC-80F0-1FD0949A28A2}" destId="{E9319614-D875-491F-978D-071A1021F09C}" srcOrd="3" destOrd="0" presId="urn:microsoft.com/office/officeart/2018/5/layout/CenteredIconLabelDescriptionList"/>
    <dgm:cxn modelId="{0059309E-1EEF-498B-818B-A84EC93C8050}" type="presParOf" srcId="{5D494C51-75ED-43DC-80F0-1FD0949A28A2}" destId="{59C959C6-58FE-4A6A-AA9C-713B8EA0ACFA}" srcOrd="4" destOrd="0" presId="urn:microsoft.com/office/officeart/2018/5/layout/CenteredIconLabelDescriptionList"/>
    <dgm:cxn modelId="{0DA0B0EB-CAF1-4297-A2C9-96C9ABDBE30E}" type="presParOf" srcId="{FF4C9F2D-CABC-40CC-98EF-D0DBA95A0758}" destId="{ECA3A547-053D-4A85-B90B-E8FA098E5CEF}" srcOrd="1" destOrd="0" presId="urn:microsoft.com/office/officeart/2018/5/layout/CenteredIconLabelDescriptionList"/>
    <dgm:cxn modelId="{A0EC4251-7F3D-49A8-83D7-30AB5A88DB23}" type="presParOf" srcId="{FF4C9F2D-CABC-40CC-98EF-D0DBA95A0758}" destId="{7CBA3D2D-729D-42C5-AF92-D84BFDBC6ED3}" srcOrd="2" destOrd="0" presId="urn:microsoft.com/office/officeart/2018/5/layout/CenteredIconLabelDescriptionList"/>
    <dgm:cxn modelId="{4CFD0A4B-0A2A-4229-9820-08B520CA3A71}" type="presParOf" srcId="{7CBA3D2D-729D-42C5-AF92-D84BFDBC6ED3}" destId="{12E9753E-64CE-4EB0-AF2F-D671D57F56B3}" srcOrd="0" destOrd="0" presId="urn:microsoft.com/office/officeart/2018/5/layout/CenteredIconLabelDescriptionList"/>
    <dgm:cxn modelId="{DD24C9A9-E3E4-4CD8-AD9B-593304E8F29B}" type="presParOf" srcId="{7CBA3D2D-729D-42C5-AF92-D84BFDBC6ED3}" destId="{60579369-6BFC-425F-9C35-13989786D9EE}" srcOrd="1" destOrd="0" presId="urn:microsoft.com/office/officeart/2018/5/layout/CenteredIconLabelDescriptionList"/>
    <dgm:cxn modelId="{AAF349CA-DBFB-4790-A0B9-14DFA1F01746}" type="presParOf" srcId="{7CBA3D2D-729D-42C5-AF92-D84BFDBC6ED3}" destId="{3AADB6F1-B4CE-4C69-855B-15EBCF7D64A4}" srcOrd="2" destOrd="0" presId="urn:microsoft.com/office/officeart/2018/5/layout/CenteredIconLabelDescriptionList"/>
    <dgm:cxn modelId="{0CD6DBC2-1375-4A8F-A0C9-8C6DF15D8C38}" type="presParOf" srcId="{7CBA3D2D-729D-42C5-AF92-D84BFDBC6ED3}" destId="{D4D56936-EA68-41A1-8B01-2D02B0F792C2}" srcOrd="3" destOrd="0" presId="urn:microsoft.com/office/officeart/2018/5/layout/CenteredIconLabelDescriptionList"/>
    <dgm:cxn modelId="{026EDFB9-7FDE-4FB4-A1CA-0F928D4DC076}" type="presParOf" srcId="{7CBA3D2D-729D-42C5-AF92-D84BFDBC6ED3}" destId="{DEAE8903-D6AB-49D6-A73C-F8A7EF6DC7CC}" srcOrd="4" destOrd="0" presId="urn:microsoft.com/office/officeart/2018/5/layout/CenteredIconLabelDescriptionList"/>
    <dgm:cxn modelId="{315EE931-C6A4-4254-A062-E62966F73977}" type="presParOf" srcId="{FF4C9F2D-CABC-40CC-98EF-D0DBA95A0758}" destId="{81F5E04F-66E8-4069-837C-C9B1CBAAD5AE}" srcOrd="3" destOrd="0" presId="urn:microsoft.com/office/officeart/2018/5/layout/CenteredIconLabelDescriptionList"/>
    <dgm:cxn modelId="{02288E81-1759-4F25-9AE0-860C6E684961}" type="presParOf" srcId="{FF4C9F2D-CABC-40CC-98EF-D0DBA95A0758}" destId="{B0A0AE34-2468-497E-B687-7D49D3DE7B10}" srcOrd="4" destOrd="0" presId="urn:microsoft.com/office/officeart/2018/5/layout/CenteredIconLabelDescriptionList"/>
    <dgm:cxn modelId="{D326C055-59C3-4D19-A6D9-F7B90AD836F7}" type="presParOf" srcId="{B0A0AE34-2468-497E-B687-7D49D3DE7B10}" destId="{97E8EF2A-736F-4B13-8800-E4764330701F}" srcOrd="0" destOrd="0" presId="urn:microsoft.com/office/officeart/2018/5/layout/CenteredIconLabelDescriptionList"/>
    <dgm:cxn modelId="{9350E8AD-40F0-4E3A-BC19-2E2BCC7DD848}" type="presParOf" srcId="{B0A0AE34-2468-497E-B687-7D49D3DE7B10}" destId="{E9D560F4-9FC8-49BB-8BA0-53BDA7542B1E}" srcOrd="1" destOrd="0" presId="urn:microsoft.com/office/officeart/2018/5/layout/CenteredIconLabelDescriptionList"/>
    <dgm:cxn modelId="{528CA584-B267-4BD6-BD4E-5A5CAF1306DC}" type="presParOf" srcId="{B0A0AE34-2468-497E-B687-7D49D3DE7B10}" destId="{1A88386A-6FC1-42C6-BD20-91D1CD27275E}" srcOrd="2" destOrd="0" presId="urn:microsoft.com/office/officeart/2018/5/layout/CenteredIconLabelDescriptionList"/>
    <dgm:cxn modelId="{92472D36-A4FB-4C4A-9DDB-BA74E2A54035}" type="presParOf" srcId="{B0A0AE34-2468-497E-B687-7D49D3DE7B10}" destId="{1CF14ED5-9347-481C-ABB1-C3830E85609E}" srcOrd="3" destOrd="0" presId="urn:microsoft.com/office/officeart/2018/5/layout/CenteredIconLabelDescriptionList"/>
    <dgm:cxn modelId="{DC134432-6CB8-4312-A325-CF0E67CD5229}" type="presParOf" srcId="{B0A0AE34-2468-497E-B687-7D49D3DE7B10}" destId="{F9C438A3-D859-4C71-A843-DD9BFDFC442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532625-D97E-4ACC-A9EC-35F1FF9C5FB8}">
      <dsp:nvSpPr>
        <dsp:cNvPr id="0" name=""/>
        <dsp:cNvSpPr/>
      </dsp:nvSpPr>
      <dsp:spPr>
        <a:xfrm>
          <a:off x="1020487" y="536711"/>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B33DDB-2FBC-4907-B6E8-F7751FADA015}">
      <dsp:nvSpPr>
        <dsp:cNvPr id="0" name=""/>
        <dsp:cNvSpPr/>
      </dsp:nvSpPr>
      <dsp:spPr>
        <a:xfrm>
          <a:off x="393" y="1776490"/>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SG" sz="2100" kern="1200" dirty="0"/>
            <a:t>No server management</a:t>
          </a:r>
          <a:endParaRPr lang="en-US" sz="2100" kern="1200" dirty="0"/>
        </a:p>
      </dsp:txBody>
      <dsp:txXfrm>
        <a:off x="393" y="1776490"/>
        <a:ext cx="3138750" cy="470812"/>
      </dsp:txXfrm>
    </dsp:sp>
    <dsp:sp modelId="{59C959C6-58FE-4A6A-AA9C-713B8EA0ACFA}">
      <dsp:nvSpPr>
        <dsp:cNvPr id="0" name=""/>
        <dsp:cNvSpPr/>
      </dsp:nvSpPr>
      <dsp:spPr>
        <a:xfrm>
          <a:off x="393" y="2312984"/>
          <a:ext cx="3138750" cy="1507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dirty="0"/>
            <a:t>Reduces the workload of planning, configuring, and managing servers allows one to focus on the website’s functionality rather than hardware details.</a:t>
          </a:r>
          <a:endParaRPr lang="en-US" sz="1600" kern="1200" dirty="0"/>
        </a:p>
      </dsp:txBody>
      <dsp:txXfrm>
        <a:off x="393" y="2312984"/>
        <a:ext cx="3138750" cy="1507827"/>
      </dsp:txXfrm>
    </dsp:sp>
    <dsp:sp modelId="{12E9753E-64CE-4EB0-AF2F-D671D57F56B3}">
      <dsp:nvSpPr>
        <dsp:cNvPr id="0" name=""/>
        <dsp:cNvSpPr/>
      </dsp:nvSpPr>
      <dsp:spPr>
        <a:xfrm>
          <a:off x="4708518" y="536711"/>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ADB6F1-B4CE-4C69-855B-15EBCF7D64A4}">
      <dsp:nvSpPr>
        <dsp:cNvPr id="0" name=""/>
        <dsp:cNvSpPr/>
      </dsp:nvSpPr>
      <dsp:spPr>
        <a:xfrm>
          <a:off x="3688425" y="1776490"/>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SG" sz="2100" kern="1200"/>
            <a:t>Flexible scaling</a:t>
          </a:r>
          <a:endParaRPr lang="en-US" sz="2100" kern="1200"/>
        </a:p>
      </dsp:txBody>
      <dsp:txXfrm>
        <a:off x="3688425" y="1776490"/>
        <a:ext cx="3138750" cy="470812"/>
      </dsp:txXfrm>
    </dsp:sp>
    <dsp:sp modelId="{DEAE8903-D6AB-49D6-A73C-F8A7EF6DC7CC}">
      <dsp:nvSpPr>
        <dsp:cNvPr id="0" name=""/>
        <dsp:cNvSpPr/>
      </dsp:nvSpPr>
      <dsp:spPr>
        <a:xfrm>
          <a:off x="3688425" y="2312984"/>
          <a:ext cx="3138750" cy="1507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dirty="0"/>
            <a:t>can scale up and down dynamically based on incoming traffic without any configuration, downtime, or lag. This makes the website resistant to traffic influx</a:t>
          </a:r>
          <a:endParaRPr lang="en-US" sz="1600" kern="1200" dirty="0"/>
        </a:p>
      </dsp:txBody>
      <dsp:txXfrm>
        <a:off x="3688425" y="2312984"/>
        <a:ext cx="3138750" cy="1507827"/>
      </dsp:txXfrm>
    </dsp:sp>
    <dsp:sp modelId="{97E8EF2A-736F-4B13-8800-E4764330701F}">
      <dsp:nvSpPr>
        <dsp:cNvPr id="0" name=""/>
        <dsp:cNvSpPr/>
      </dsp:nvSpPr>
      <dsp:spPr>
        <a:xfrm>
          <a:off x="8396550" y="536711"/>
          <a:ext cx="1098562" cy="109856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8386A-6FC1-42C6-BD20-91D1CD27275E}">
      <dsp:nvSpPr>
        <dsp:cNvPr id="0" name=""/>
        <dsp:cNvSpPr/>
      </dsp:nvSpPr>
      <dsp:spPr>
        <a:xfrm>
          <a:off x="7376456" y="1776490"/>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dirty="0"/>
            <a:t>Cost effective</a:t>
          </a:r>
        </a:p>
      </dsp:txBody>
      <dsp:txXfrm>
        <a:off x="7376456" y="1776490"/>
        <a:ext cx="3138750" cy="470812"/>
      </dsp:txXfrm>
    </dsp:sp>
    <dsp:sp modelId="{F9C438A3-D859-4C71-A843-DD9BFDFC4429}">
      <dsp:nvSpPr>
        <dsp:cNvPr id="0" name=""/>
        <dsp:cNvSpPr/>
      </dsp:nvSpPr>
      <dsp:spPr>
        <a:xfrm>
          <a:off x="7376456" y="2312984"/>
          <a:ext cx="3138750" cy="150782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9F463F-2B76-4021-B1CB-C7C24F54165C}" type="datetimeFigureOut">
              <a:rPr lang="en-SG" smtClean="0"/>
              <a:t>24/10/2023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449E2C-58C1-47CE-A186-4A07D064C793}" type="slidenum">
              <a:rPr lang="en-SG" smtClean="0"/>
              <a:t>‹#›</a:t>
            </a:fld>
            <a:endParaRPr lang="en-SG"/>
          </a:p>
        </p:txBody>
      </p:sp>
    </p:spTree>
    <p:extLst>
      <p:ext uri="{BB962C8B-B14F-4D97-AF65-F5344CB8AC3E}">
        <p14:creationId xmlns:p14="http://schemas.microsoft.com/office/powerpoint/2010/main" val="3361763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8B449E2C-58C1-47CE-A186-4A07D064C793}" type="slidenum">
              <a:rPr lang="en-SG" smtClean="0"/>
              <a:t>2</a:t>
            </a:fld>
            <a:endParaRPr lang="en-SG"/>
          </a:p>
        </p:txBody>
      </p:sp>
    </p:spTree>
    <p:extLst>
      <p:ext uri="{BB962C8B-B14F-4D97-AF65-F5344CB8AC3E}">
        <p14:creationId xmlns:p14="http://schemas.microsoft.com/office/powerpoint/2010/main" val="1825004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8B449E2C-58C1-47CE-A186-4A07D064C793}" type="slidenum">
              <a:rPr lang="en-SG" smtClean="0"/>
              <a:t>4</a:t>
            </a:fld>
            <a:endParaRPr lang="en-SG"/>
          </a:p>
        </p:txBody>
      </p:sp>
    </p:spTree>
    <p:extLst>
      <p:ext uri="{BB962C8B-B14F-4D97-AF65-F5344CB8AC3E}">
        <p14:creationId xmlns:p14="http://schemas.microsoft.com/office/powerpoint/2010/main" val="2921275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8B449E2C-58C1-47CE-A186-4A07D064C793}" type="slidenum">
              <a:rPr lang="en-SG" smtClean="0"/>
              <a:t>5</a:t>
            </a:fld>
            <a:endParaRPr lang="en-SG"/>
          </a:p>
        </p:txBody>
      </p:sp>
    </p:spTree>
    <p:extLst>
      <p:ext uri="{BB962C8B-B14F-4D97-AF65-F5344CB8AC3E}">
        <p14:creationId xmlns:p14="http://schemas.microsoft.com/office/powerpoint/2010/main" val="1566249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SG" sz="1600" dirty="0">
                <a:latin typeface="-apple-system"/>
              </a:rPr>
              <a:t>Serverless deployment</a:t>
            </a:r>
          </a:p>
          <a:p>
            <a:pPr marL="457200" lvl="1" indent="0">
              <a:lnSpc>
                <a:spcPct val="100000"/>
              </a:lnSpc>
              <a:buNone/>
            </a:pPr>
            <a:r>
              <a:rPr lang="en-SG" sz="1600" dirty="0">
                <a:latin typeface="-apple-system"/>
              </a:rPr>
              <a:t>Serverless deployment is chosen as it have many benefits like</a:t>
            </a:r>
          </a:p>
          <a:p>
            <a:pPr lvl="1">
              <a:lnSpc>
                <a:spcPct val="100000"/>
              </a:lnSpc>
            </a:pPr>
            <a:r>
              <a:rPr lang="en-SG" sz="1600" dirty="0">
                <a:latin typeface="-apple-system"/>
              </a:rPr>
              <a:t>No server management</a:t>
            </a:r>
          </a:p>
          <a:p>
            <a:pPr lvl="2">
              <a:lnSpc>
                <a:spcPct val="100000"/>
              </a:lnSpc>
            </a:pPr>
            <a:r>
              <a:rPr lang="en-SG" sz="1600" dirty="0">
                <a:latin typeface="-apple-system"/>
              </a:rPr>
              <a:t>There’s the reduced work of planning for provisioning, configuring and management of servers which reduces the workload significantly and allows me to focus my work on the actual website and how it works instead of the hardware details</a:t>
            </a:r>
          </a:p>
          <a:p>
            <a:pPr lvl="1">
              <a:lnSpc>
                <a:spcPct val="100000"/>
              </a:lnSpc>
            </a:pPr>
            <a:r>
              <a:rPr lang="en-SG" sz="1600" dirty="0">
                <a:latin typeface="-apple-system"/>
              </a:rPr>
              <a:t>Flexible scaling</a:t>
            </a:r>
          </a:p>
          <a:p>
            <a:pPr lvl="2">
              <a:lnSpc>
                <a:spcPct val="100000"/>
              </a:lnSpc>
            </a:pPr>
            <a:r>
              <a:rPr lang="en-SG" sz="1600" dirty="0">
                <a:latin typeface="-apple-system"/>
              </a:rPr>
              <a:t>This allows the website to scale up and down dynamically based on the incoming traffic at different times of the year, day and hour. All these is done without any kind of configuration, downtime and lag in the website. This ensures that my website is rather resistant to traffic influx unlike a server deployment where traffic influx have to be taken into consideration when configuring the server.</a:t>
            </a:r>
          </a:p>
          <a:p>
            <a:endParaRPr lang="en-SG" dirty="0"/>
          </a:p>
        </p:txBody>
      </p:sp>
      <p:sp>
        <p:nvSpPr>
          <p:cNvPr id="4" name="Slide Number Placeholder 3"/>
          <p:cNvSpPr>
            <a:spLocks noGrp="1"/>
          </p:cNvSpPr>
          <p:nvPr>
            <p:ph type="sldNum" sz="quarter" idx="5"/>
          </p:nvPr>
        </p:nvSpPr>
        <p:spPr/>
        <p:txBody>
          <a:bodyPr/>
          <a:lstStyle/>
          <a:p>
            <a:fld id="{8B449E2C-58C1-47CE-A186-4A07D064C793}" type="slidenum">
              <a:rPr lang="en-SG" smtClean="0"/>
              <a:t>9</a:t>
            </a:fld>
            <a:endParaRPr lang="en-SG"/>
          </a:p>
        </p:txBody>
      </p:sp>
    </p:spTree>
    <p:extLst>
      <p:ext uri="{BB962C8B-B14F-4D97-AF65-F5344CB8AC3E}">
        <p14:creationId xmlns:p14="http://schemas.microsoft.com/office/powerpoint/2010/main" val="1182117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8B449E2C-58C1-47CE-A186-4A07D064C793}" type="slidenum">
              <a:rPr lang="en-SG" smtClean="0"/>
              <a:t>13</a:t>
            </a:fld>
            <a:endParaRPr lang="en-SG"/>
          </a:p>
        </p:txBody>
      </p:sp>
    </p:spTree>
    <p:extLst>
      <p:ext uri="{BB962C8B-B14F-4D97-AF65-F5344CB8AC3E}">
        <p14:creationId xmlns:p14="http://schemas.microsoft.com/office/powerpoint/2010/main" val="228478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8B449E2C-58C1-47CE-A186-4A07D064C793}" type="slidenum">
              <a:rPr lang="en-SG" smtClean="0"/>
              <a:t>14</a:t>
            </a:fld>
            <a:endParaRPr lang="en-SG"/>
          </a:p>
        </p:txBody>
      </p:sp>
    </p:spTree>
    <p:extLst>
      <p:ext uri="{BB962C8B-B14F-4D97-AF65-F5344CB8AC3E}">
        <p14:creationId xmlns:p14="http://schemas.microsoft.com/office/powerpoint/2010/main" val="3361047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10/24/2023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171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10/24/2023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63367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10/24/2023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78575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10/24/2023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13304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10/24/2023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71020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10/24/2023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36704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10/24/2023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53349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10/24/2023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07342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10/24/2023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8982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10/24/2023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95100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10/24/2023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49694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10/24/2023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07182005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27" r:id="rId4"/>
    <p:sldLayoutId id="2147483728" r:id="rId5"/>
    <p:sldLayoutId id="2147483733" r:id="rId6"/>
    <p:sldLayoutId id="2147483729" r:id="rId7"/>
    <p:sldLayoutId id="2147483730" r:id="rId8"/>
    <p:sldLayoutId id="2147483731" r:id="rId9"/>
    <p:sldLayoutId id="2147483732" r:id="rId10"/>
    <p:sldLayoutId id="2147483734"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1">
            <a:extLst>
              <a:ext uri="{FF2B5EF4-FFF2-40B4-BE49-F238E27FC236}">
                <a16:creationId xmlns:a16="http://schemas.microsoft.com/office/drawing/2014/main" id="{F8EBD419-34EE-A133-CA27-B685E6CB0AA2}"/>
              </a:ext>
            </a:extLst>
          </p:cNvPr>
          <p:cNvPicPr>
            <a:picLocks noChangeAspect="1"/>
          </p:cNvPicPr>
          <p:nvPr/>
        </p:nvPicPr>
        <p:blipFill rotWithShape="1">
          <a:blip r:embed="rId2"/>
          <a:srcRect l="21316"/>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17ECC78-DC63-1DE4-43C7-AC7888257E6D}"/>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600" b="1" dirty="0">
                <a:latin typeface="+mj-lt"/>
                <a:ea typeface="+mj-ea"/>
                <a:cs typeface="+mj-cs"/>
              </a:rPr>
              <a:t>ANI – an anime tracker and recommendation website</a:t>
            </a:r>
          </a:p>
          <a:p>
            <a:pPr>
              <a:lnSpc>
                <a:spcPct val="90000"/>
              </a:lnSpc>
              <a:spcBef>
                <a:spcPct val="0"/>
              </a:spcBef>
              <a:spcAft>
                <a:spcPts val="600"/>
              </a:spcAft>
            </a:pPr>
            <a:endParaRPr lang="en-US" sz="2600" dirty="0">
              <a:latin typeface="+mj-lt"/>
              <a:ea typeface="+mj-ea"/>
              <a:cs typeface="+mj-cs"/>
            </a:endParaRPr>
          </a:p>
          <a:p>
            <a:pPr>
              <a:lnSpc>
                <a:spcPct val="90000"/>
              </a:lnSpc>
              <a:spcBef>
                <a:spcPct val="0"/>
              </a:spcBef>
              <a:spcAft>
                <a:spcPts val="600"/>
              </a:spcAft>
            </a:pPr>
            <a:br>
              <a:rPr lang="en-US" sz="2600" dirty="0">
                <a:latin typeface="+mj-lt"/>
                <a:ea typeface="+mj-ea"/>
                <a:cs typeface="+mj-cs"/>
              </a:rPr>
            </a:br>
            <a:endParaRPr lang="en-US" sz="2600" dirty="0">
              <a:latin typeface="+mj-lt"/>
              <a:ea typeface="+mj-ea"/>
              <a:cs typeface="+mj-cs"/>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37B1E09-F646-2B3D-2BDB-3ECCEED60BE7}"/>
              </a:ext>
            </a:extLst>
          </p:cNvPr>
          <p:cNvSpPr txBox="1"/>
          <p:nvPr/>
        </p:nvSpPr>
        <p:spPr>
          <a:xfrm>
            <a:off x="3047238" y="3244334"/>
            <a:ext cx="6094476" cy="369332"/>
          </a:xfrm>
          <a:prstGeom prst="rect">
            <a:avLst/>
          </a:prstGeom>
          <a:noFill/>
        </p:spPr>
        <p:txBody>
          <a:bodyPr wrap="square">
            <a:spAutoFit/>
          </a:bodyPr>
          <a:lstStyle/>
          <a:p>
            <a:r>
              <a:rPr lang="en-SG" b="0" dirty="0">
                <a:effectLst/>
              </a:rPr>
              <a:t> </a:t>
            </a:r>
            <a:endParaRPr lang="en-SG" dirty="0"/>
          </a:p>
        </p:txBody>
      </p:sp>
    </p:spTree>
    <p:extLst>
      <p:ext uri="{BB962C8B-B14F-4D97-AF65-F5344CB8AC3E}">
        <p14:creationId xmlns:p14="http://schemas.microsoft.com/office/powerpoint/2010/main" val="1377147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5E81ED-539C-1449-6C34-FD769A203DCE}"/>
              </a:ext>
            </a:extLst>
          </p:cNvPr>
          <p:cNvSpPr>
            <a:spLocks noGrp="1"/>
          </p:cNvSpPr>
          <p:nvPr>
            <p:ph type="title"/>
          </p:nvPr>
        </p:nvSpPr>
        <p:spPr>
          <a:xfrm>
            <a:off x="841248" y="685800"/>
            <a:ext cx="10506456" cy="1157005"/>
          </a:xfrm>
        </p:spPr>
        <p:txBody>
          <a:bodyPr anchor="b">
            <a:normAutofit/>
          </a:bodyPr>
          <a:lstStyle/>
          <a:p>
            <a:r>
              <a:rPr lang="en-US" sz="4800"/>
              <a:t>Website features</a:t>
            </a:r>
            <a:endParaRPr lang="en-SG" sz="4800"/>
          </a:p>
        </p:txBody>
      </p:sp>
      <p:sp>
        <p:nvSpPr>
          <p:cNvPr id="12" name="Rectangle 11">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A7E1789-798C-4243-834B-419078B44B85}"/>
              </a:ext>
            </a:extLst>
          </p:cNvPr>
          <p:cNvSpPr>
            <a:spLocks noGrp="1"/>
          </p:cNvSpPr>
          <p:nvPr>
            <p:ph idx="1"/>
          </p:nvPr>
        </p:nvSpPr>
        <p:spPr>
          <a:xfrm>
            <a:off x="6503605" y="2295251"/>
            <a:ext cx="4844099" cy="3593053"/>
          </a:xfrm>
        </p:spPr>
        <p:txBody>
          <a:bodyPr/>
          <a:lstStyle/>
          <a:p>
            <a:pPr marL="221742" indent="-221742" defTabSz="886968">
              <a:spcBef>
                <a:spcPts val="970"/>
              </a:spcBef>
            </a:pPr>
            <a:r>
              <a:rPr lang="en-US" sz="2328" dirty="0"/>
              <a:t>Not core Features</a:t>
            </a:r>
          </a:p>
          <a:p>
            <a:pPr marL="678942" lvl="1" indent="-221742" defTabSz="886968">
              <a:spcBef>
                <a:spcPts val="970"/>
              </a:spcBef>
            </a:pPr>
            <a:r>
              <a:rPr lang="en-SG" dirty="0"/>
              <a:t>Edit user info</a:t>
            </a:r>
          </a:p>
          <a:p>
            <a:pPr marL="678942" lvl="1" indent="-221742" defTabSz="886968">
              <a:spcBef>
                <a:spcPts val="970"/>
              </a:spcBef>
            </a:pPr>
            <a:r>
              <a:rPr lang="en-SG" dirty="0"/>
              <a:t>Translating information</a:t>
            </a:r>
          </a:p>
          <a:p>
            <a:pPr marL="678942" lvl="1" indent="-221742" defTabSz="886968">
              <a:spcBef>
                <a:spcPts val="970"/>
              </a:spcBef>
            </a:pPr>
            <a:r>
              <a:rPr lang="en-SG" dirty="0"/>
              <a:t>Comments/forum</a:t>
            </a:r>
          </a:p>
          <a:p>
            <a:pPr marL="678942" lvl="1" indent="-221742" defTabSz="886968">
              <a:spcBef>
                <a:spcPts val="970"/>
              </a:spcBef>
            </a:pPr>
            <a:r>
              <a:rPr lang="en-SG" dirty="0"/>
              <a:t>Watchlist of animes</a:t>
            </a:r>
          </a:p>
        </p:txBody>
      </p:sp>
      <p:sp>
        <p:nvSpPr>
          <p:cNvPr id="4" name="Content Placeholder 2">
            <a:extLst>
              <a:ext uri="{FF2B5EF4-FFF2-40B4-BE49-F238E27FC236}">
                <a16:creationId xmlns:a16="http://schemas.microsoft.com/office/drawing/2014/main" id="{6C6E1FE7-8DDD-3EF1-D56E-342FEC294924}"/>
              </a:ext>
            </a:extLst>
          </p:cNvPr>
          <p:cNvSpPr txBox="1">
            <a:spLocks/>
          </p:cNvSpPr>
          <p:nvPr/>
        </p:nvSpPr>
        <p:spPr>
          <a:xfrm>
            <a:off x="841248" y="2295251"/>
            <a:ext cx="4844099" cy="3593053"/>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1742" indent="-221742" defTabSz="886968">
              <a:spcBef>
                <a:spcPts val="970"/>
              </a:spcBef>
            </a:pPr>
            <a:r>
              <a:rPr lang="en-US" sz="2328" kern="1200" dirty="0">
                <a:solidFill>
                  <a:schemeClr val="tx1"/>
                </a:solidFill>
                <a:latin typeface="+mn-lt"/>
                <a:ea typeface="+mn-ea"/>
                <a:cs typeface="+mn-cs"/>
              </a:rPr>
              <a:t>Core Features</a:t>
            </a:r>
          </a:p>
          <a:p>
            <a:pPr marL="678942" lvl="1" indent="-221742" defTabSz="886968">
              <a:spcBef>
                <a:spcPts val="970"/>
              </a:spcBef>
            </a:pPr>
            <a:r>
              <a:rPr lang="en-SG" dirty="0"/>
              <a:t>Login</a:t>
            </a:r>
          </a:p>
          <a:p>
            <a:pPr marL="678942" lvl="1" indent="-221742" defTabSz="886968">
              <a:spcBef>
                <a:spcPts val="970"/>
              </a:spcBef>
            </a:pPr>
            <a:r>
              <a:rPr lang="en-SG" dirty="0"/>
              <a:t>Sign up</a:t>
            </a:r>
          </a:p>
          <a:p>
            <a:pPr marL="678942" lvl="1" indent="-221742" defTabSz="886968">
              <a:spcBef>
                <a:spcPts val="970"/>
              </a:spcBef>
            </a:pPr>
            <a:r>
              <a:rPr lang="en-SG" dirty="0"/>
              <a:t>Main Page</a:t>
            </a:r>
          </a:p>
          <a:p>
            <a:pPr marL="678942" lvl="1" indent="-221742" defTabSz="886968">
              <a:spcBef>
                <a:spcPts val="970"/>
              </a:spcBef>
            </a:pPr>
            <a:r>
              <a:rPr lang="en-SG" dirty="0"/>
              <a:t>Display of anime information</a:t>
            </a:r>
          </a:p>
        </p:txBody>
      </p:sp>
    </p:spTree>
    <p:extLst>
      <p:ext uri="{BB962C8B-B14F-4D97-AF65-F5344CB8AC3E}">
        <p14:creationId xmlns:p14="http://schemas.microsoft.com/office/powerpoint/2010/main" val="2675633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77C8FB-BE0A-689B-4E27-A5575FAD5985}"/>
              </a:ext>
            </a:extLst>
          </p:cNvPr>
          <p:cNvSpPr>
            <a:spLocks noGrp="1"/>
          </p:cNvSpPr>
          <p:nvPr>
            <p:ph type="title"/>
          </p:nvPr>
        </p:nvSpPr>
        <p:spPr>
          <a:xfrm>
            <a:off x="841248" y="685800"/>
            <a:ext cx="10506456" cy="1157005"/>
          </a:xfrm>
        </p:spPr>
        <p:txBody>
          <a:bodyPr anchor="b">
            <a:normAutofit/>
          </a:bodyPr>
          <a:lstStyle/>
          <a:p>
            <a:r>
              <a:rPr lang="en-US" sz="4800"/>
              <a:t>How to make it work</a:t>
            </a:r>
            <a:endParaRPr lang="en-SG" sz="4800"/>
          </a:p>
        </p:txBody>
      </p:sp>
      <p:sp>
        <p:nvSpPr>
          <p:cNvPr id="14" name="Rectangle 13">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0BB8BCA-FC5E-3BF6-1EC6-805127251EF1}"/>
              </a:ext>
            </a:extLst>
          </p:cNvPr>
          <p:cNvSpPr>
            <a:spLocks noGrp="1"/>
          </p:cNvSpPr>
          <p:nvPr>
            <p:ph idx="1"/>
          </p:nvPr>
        </p:nvSpPr>
        <p:spPr>
          <a:xfrm>
            <a:off x="2015926" y="2295252"/>
            <a:ext cx="2364314" cy="1808037"/>
          </a:xfrm>
        </p:spPr>
        <p:txBody>
          <a:bodyPr/>
          <a:lstStyle/>
          <a:p>
            <a:pPr marL="256032" indent="-256032" defTabSz="1024128">
              <a:spcBef>
                <a:spcPts val="1120"/>
              </a:spcBef>
            </a:pPr>
            <a:r>
              <a:rPr lang="en-US" sz="2688" kern="1200">
                <a:solidFill>
                  <a:schemeClr val="tx1"/>
                </a:solidFill>
                <a:latin typeface="+mn-lt"/>
                <a:ea typeface="+mn-ea"/>
                <a:cs typeface="+mn-cs"/>
              </a:rPr>
              <a:t>Storage</a:t>
            </a:r>
          </a:p>
          <a:p>
            <a:pPr marL="768096" lvl="1" indent="-256032" defTabSz="1024128">
              <a:spcBef>
                <a:spcPts val="560"/>
              </a:spcBef>
            </a:pPr>
            <a:r>
              <a:rPr lang="en-SG" sz="2016" kern="1200">
                <a:solidFill>
                  <a:schemeClr val="tx1"/>
                </a:solidFill>
                <a:latin typeface="Calibri" panose="020F0502020204030204" pitchFamily="34" charset="0"/>
                <a:ea typeface="DengXian" panose="02010600030101010101" pitchFamily="2" charset="-122"/>
                <a:cs typeface="Times New Roman" panose="02020603050405020304" pitchFamily="18" charset="0"/>
              </a:rPr>
              <a:t>DynamoDB</a:t>
            </a:r>
            <a:endParaRPr lang="en-US" sz="2016" kern="1200">
              <a:solidFill>
                <a:schemeClr val="tx1"/>
              </a:solidFill>
              <a:latin typeface="Calibri" panose="020F0502020204030204" pitchFamily="34" charset="0"/>
              <a:ea typeface="DengXian" panose="02010600030101010101" pitchFamily="2" charset="-122"/>
              <a:cs typeface="Times New Roman" panose="02020603050405020304" pitchFamily="18" charset="0"/>
            </a:endParaRPr>
          </a:p>
          <a:p>
            <a:pPr marL="768096" lvl="1" indent="-256032" defTabSz="1024128">
              <a:spcBef>
                <a:spcPts val="560"/>
              </a:spcBef>
            </a:pPr>
            <a:r>
              <a:rPr lang="en-SG" sz="2016" kern="1200">
                <a:solidFill>
                  <a:schemeClr val="tx1"/>
                </a:solidFill>
                <a:latin typeface="Calibri" panose="020F0502020204030204" pitchFamily="34" charset="0"/>
                <a:ea typeface="DengXian" panose="02010600030101010101" pitchFamily="2" charset="-122"/>
                <a:cs typeface="Times New Roman" panose="02020603050405020304" pitchFamily="18" charset="0"/>
              </a:rPr>
              <a:t>RDS</a:t>
            </a:r>
            <a:endParaRPr lang="en-US" sz="2016" kern="1200">
              <a:solidFill>
                <a:schemeClr val="tx1"/>
              </a:solidFill>
              <a:latin typeface="Calibri" panose="020F0502020204030204" pitchFamily="34" charset="0"/>
              <a:ea typeface="DengXian" panose="02010600030101010101" pitchFamily="2" charset="-122"/>
              <a:cs typeface="Times New Roman" panose="02020603050405020304" pitchFamily="18" charset="0"/>
            </a:endParaRPr>
          </a:p>
          <a:p>
            <a:pPr marL="768096" lvl="1" indent="-256032" defTabSz="1024128">
              <a:spcBef>
                <a:spcPts val="560"/>
              </a:spcBef>
            </a:pPr>
            <a:r>
              <a:rPr lang="en-SG" sz="2016" kern="1200">
                <a:solidFill>
                  <a:schemeClr val="tx1"/>
                </a:solidFill>
                <a:latin typeface="Calibri" panose="020F0502020204030204" pitchFamily="34" charset="0"/>
                <a:ea typeface="DengXian" panose="02010600030101010101" pitchFamily="2" charset="-122"/>
                <a:cs typeface="Times New Roman" panose="02020603050405020304" pitchFamily="18" charset="0"/>
              </a:rPr>
              <a:t>S3 bucket</a:t>
            </a:r>
            <a:endParaRPr lang="en-SG"/>
          </a:p>
        </p:txBody>
      </p:sp>
      <p:sp>
        <p:nvSpPr>
          <p:cNvPr id="4" name="Content Placeholder 2">
            <a:extLst>
              <a:ext uri="{FF2B5EF4-FFF2-40B4-BE49-F238E27FC236}">
                <a16:creationId xmlns:a16="http://schemas.microsoft.com/office/drawing/2014/main" id="{88634E4B-82A1-F10C-28E8-0FAA6E6F21C6}"/>
              </a:ext>
            </a:extLst>
          </p:cNvPr>
          <p:cNvSpPr txBox="1">
            <a:spLocks/>
          </p:cNvSpPr>
          <p:nvPr/>
        </p:nvSpPr>
        <p:spPr>
          <a:xfrm>
            <a:off x="2015925" y="4364163"/>
            <a:ext cx="2876889" cy="180803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6032" indent="-256032" defTabSz="1024128">
              <a:spcBef>
                <a:spcPts val="1120"/>
              </a:spcBef>
            </a:pPr>
            <a:r>
              <a:rPr lang="en-US" sz="2688" kern="1200">
                <a:solidFill>
                  <a:schemeClr val="tx1"/>
                </a:solidFill>
                <a:latin typeface="+mn-lt"/>
                <a:ea typeface="+mn-ea"/>
                <a:cs typeface="+mn-cs"/>
              </a:rPr>
              <a:t>Requests</a:t>
            </a:r>
          </a:p>
          <a:p>
            <a:pPr marL="768096" lvl="1" indent="-256032" defTabSz="1024128">
              <a:spcBef>
                <a:spcPts val="560"/>
              </a:spcBef>
            </a:pPr>
            <a:r>
              <a:rPr lang="en-US" sz="2240" kern="1200">
                <a:solidFill>
                  <a:schemeClr val="tx1"/>
                </a:solidFill>
                <a:latin typeface="+mn-lt"/>
                <a:ea typeface="+mn-ea"/>
                <a:cs typeface="+mn-cs"/>
              </a:rPr>
              <a:t>Lambda function</a:t>
            </a:r>
          </a:p>
          <a:p>
            <a:pPr marL="768096" lvl="1" indent="-256032" defTabSz="1024128">
              <a:spcBef>
                <a:spcPts val="560"/>
              </a:spcBef>
            </a:pPr>
            <a:r>
              <a:rPr lang="en-US" sz="2240" kern="1200">
                <a:solidFill>
                  <a:schemeClr val="tx1"/>
                </a:solidFill>
                <a:latin typeface="+mn-lt"/>
                <a:ea typeface="+mn-ea"/>
                <a:cs typeface="+mn-cs"/>
              </a:rPr>
              <a:t>Api Gateway</a:t>
            </a:r>
            <a:endParaRPr lang="en-US"/>
          </a:p>
        </p:txBody>
      </p:sp>
      <p:sp>
        <p:nvSpPr>
          <p:cNvPr id="5" name="Content Placeholder 2">
            <a:extLst>
              <a:ext uri="{FF2B5EF4-FFF2-40B4-BE49-F238E27FC236}">
                <a16:creationId xmlns:a16="http://schemas.microsoft.com/office/drawing/2014/main" id="{BC4FD66A-6F28-F2AE-9A4B-75BF706E5712}"/>
              </a:ext>
            </a:extLst>
          </p:cNvPr>
          <p:cNvSpPr txBox="1">
            <a:spLocks/>
          </p:cNvSpPr>
          <p:nvPr/>
        </p:nvSpPr>
        <p:spPr>
          <a:xfrm>
            <a:off x="6799949" y="2457387"/>
            <a:ext cx="2571142" cy="180803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6032" indent="-256032" defTabSz="1024128">
              <a:spcBef>
                <a:spcPts val="1120"/>
              </a:spcBef>
            </a:pPr>
            <a:r>
              <a:rPr lang="en-US" sz="2688" kern="1200">
                <a:solidFill>
                  <a:schemeClr val="tx1"/>
                </a:solidFill>
                <a:latin typeface="+mn-lt"/>
                <a:ea typeface="+mn-ea"/>
                <a:cs typeface="+mn-cs"/>
              </a:rPr>
              <a:t>Security</a:t>
            </a:r>
          </a:p>
          <a:p>
            <a:pPr marL="768096" lvl="1" indent="-256032" defTabSz="1024128">
              <a:spcBef>
                <a:spcPts val="560"/>
              </a:spcBef>
            </a:pPr>
            <a:r>
              <a:rPr lang="en-US" sz="2016" kern="1200">
                <a:solidFill>
                  <a:schemeClr val="tx1"/>
                </a:solidFill>
                <a:latin typeface="Calibri" panose="020F0502020204030204" pitchFamily="34" charset="0"/>
                <a:ea typeface="DengXian" panose="02010600030101010101" pitchFamily="2" charset="-122"/>
                <a:cs typeface="Times New Roman" panose="02020603050405020304" pitchFamily="18" charset="0"/>
              </a:rPr>
              <a:t>Password encryption</a:t>
            </a:r>
          </a:p>
          <a:p>
            <a:pPr marL="768096" lvl="1" indent="-256032" defTabSz="1024128">
              <a:spcBef>
                <a:spcPts val="560"/>
              </a:spcBef>
            </a:pPr>
            <a:r>
              <a:rPr lang="en-US" sz="2016" kern="1200">
                <a:solidFill>
                  <a:schemeClr val="tx1"/>
                </a:solidFill>
                <a:latin typeface="Calibri" panose="020F0502020204030204" pitchFamily="34" charset="0"/>
                <a:ea typeface="DengXian" panose="02010600030101010101" pitchFamily="2" charset="-122"/>
                <a:cs typeface="Times New Roman" panose="02020603050405020304" pitchFamily="18" charset="0"/>
              </a:rPr>
              <a:t>Access control</a:t>
            </a:r>
            <a:endParaRPr lang="en-SG"/>
          </a:p>
        </p:txBody>
      </p:sp>
      <p:sp>
        <p:nvSpPr>
          <p:cNvPr id="6" name="Content Placeholder 2">
            <a:extLst>
              <a:ext uri="{FF2B5EF4-FFF2-40B4-BE49-F238E27FC236}">
                <a16:creationId xmlns:a16="http://schemas.microsoft.com/office/drawing/2014/main" id="{50E2CDA6-9932-3295-C09A-11FBEB3117B2}"/>
              </a:ext>
            </a:extLst>
          </p:cNvPr>
          <p:cNvSpPr txBox="1">
            <a:spLocks/>
          </p:cNvSpPr>
          <p:nvPr/>
        </p:nvSpPr>
        <p:spPr>
          <a:xfrm>
            <a:off x="6799949" y="4364163"/>
            <a:ext cx="3366982" cy="180803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6032" indent="-256032" defTabSz="1024128">
              <a:spcBef>
                <a:spcPts val="1120"/>
              </a:spcBef>
            </a:pPr>
            <a:r>
              <a:rPr lang="en-US" sz="2688" kern="1200">
                <a:solidFill>
                  <a:schemeClr val="tx1"/>
                </a:solidFill>
                <a:latin typeface="+mn-lt"/>
                <a:ea typeface="+mn-ea"/>
                <a:cs typeface="+mn-cs"/>
              </a:rPr>
              <a:t>Deployment</a:t>
            </a:r>
          </a:p>
          <a:p>
            <a:pPr marL="768096" lvl="1" indent="-256032" defTabSz="1024128">
              <a:spcBef>
                <a:spcPts val="560"/>
              </a:spcBef>
            </a:pPr>
            <a:r>
              <a:rPr lang="en-SG" sz="2240" kern="1200">
                <a:solidFill>
                  <a:schemeClr val="tx1"/>
                </a:solidFill>
                <a:latin typeface="+mn-lt"/>
                <a:ea typeface="+mn-ea"/>
                <a:cs typeface="+mn-cs"/>
              </a:rPr>
              <a:t>Amplify</a:t>
            </a:r>
            <a:endParaRPr lang="en-SG"/>
          </a:p>
        </p:txBody>
      </p:sp>
      <p:pic>
        <p:nvPicPr>
          <p:cNvPr id="7" name="Graphic 18">
            <a:extLst>
              <a:ext uri="{FF2B5EF4-FFF2-40B4-BE49-F238E27FC236}">
                <a16:creationId xmlns:a16="http://schemas.microsoft.com/office/drawing/2014/main" id="{E8CC32E7-FA34-1F4D-A36D-AEA68B8F2A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auto">
          <a:xfrm>
            <a:off x="9818537" y="5074853"/>
            <a:ext cx="1121410" cy="1121410"/>
          </a:xfrm>
          <a:prstGeom prst="rect">
            <a:avLst/>
          </a:prstGeom>
          <a:noFill/>
          <a:ln>
            <a:noFill/>
          </a:ln>
        </p:spPr>
      </p:pic>
      <p:pic>
        <p:nvPicPr>
          <p:cNvPr id="8" name="Graphic 165889">
            <a:extLst>
              <a:ext uri="{FF2B5EF4-FFF2-40B4-BE49-F238E27FC236}">
                <a16:creationId xmlns:a16="http://schemas.microsoft.com/office/drawing/2014/main" id="{ED9F78BE-213C-3D47-A534-0B86E72111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9849998" y="2788241"/>
            <a:ext cx="1159510" cy="1159510"/>
          </a:xfrm>
          <a:prstGeom prst="rect">
            <a:avLst/>
          </a:prstGeom>
          <a:noFill/>
          <a:ln>
            <a:noFill/>
          </a:ln>
        </p:spPr>
      </p:pic>
      <p:pic>
        <p:nvPicPr>
          <p:cNvPr id="9" name="Graphic 107524">
            <a:extLst>
              <a:ext uri="{FF2B5EF4-FFF2-40B4-BE49-F238E27FC236}">
                <a16:creationId xmlns:a16="http://schemas.microsoft.com/office/drawing/2014/main" id="{88CA6A9E-9683-0144-9A6D-B3FECC12B4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637942" y="2295252"/>
            <a:ext cx="965306" cy="965306"/>
          </a:xfrm>
          <a:prstGeom prst="rect">
            <a:avLst/>
          </a:prstGeom>
          <a:noFill/>
          <a:ln>
            <a:noFill/>
          </a:ln>
        </p:spPr>
      </p:pic>
      <p:pic>
        <p:nvPicPr>
          <p:cNvPr id="10" name="Graphic 104449">
            <a:extLst>
              <a:ext uri="{FF2B5EF4-FFF2-40B4-BE49-F238E27FC236}">
                <a16:creationId xmlns:a16="http://schemas.microsoft.com/office/drawing/2014/main" id="{780C44B0-24CB-0E46-8E63-78BE71121D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bwMode="auto">
          <a:xfrm>
            <a:off x="4792918" y="2366578"/>
            <a:ext cx="893980" cy="893980"/>
          </a:xfrm>
          <a:prstGeom prst="rect">
            <a:avLst/>
          </a:prstGeom>
          <a:noFill/>
          <a:ln>
            <a:noFill/>
          </a:ln>
        </p:spPr>
      </p:pic>
      <p:pic>
        <p:nvPicPr>
          <p:cNvPr id="11" name="Picture 10" descr="A logo with white lines on an orange square&#10;&#10;Description automatically generated">
            <a:extLst>
              <a:ext uri="{FF2B5EF4-FFF2-40B4-BE49-F238E27FC236}">
                <a16:creationId xmlns:a16="http://schemas.microsoft.com/office/drawing/2014/main" id="{8AC1B610-24CD-12B0-9F8B-ECBCADCADF34}"/>
              </a:ext>
            </a:extLst>
          </p:cNvPr>
          <p:cNvPicPr>
            <a:picLocks noChangeAspect="1"/>
          </p:cNvPicPr>
          <p:nvPr/>
        </p:nvPicPr>
        <p:blipFill rotWithShape="1">
          <a:blip r:embed="rId10">
            <a:extLst>
              <a:ext uri="{28A0092B-C50C-407E-A947-70E740481C1C}">
                <a14:useLocalDpi xmlns:a14="http://schemas.microsoft.com/office/drawing/2010/main" val="0"/>
              </a:ext>
            </a:extLst>
          </a:blip>
          <a:srcRect l="25528" t="10246" r="23549" b="29750"/>
          <a:stretch/>
        </p:blipFill>
        <p:spPr bwMode="auto">
          <a:xfrm>
            <a:off x="547785" y="4881657"/>
            <a:ext cx="1145619" cy="11601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3693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6EC8C9-9832-99FE-6EA3-191432180EC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Code Logic</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24FDA0A-1183-67FB-1DD0-AA092FF75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6493" y="230410"/>
            <a:ext cx="4398061" cy="6397179"/>
          </a:xfrm>
          <a:prstGeom prst="rect">
            <a:avLst/>
          </a:prstGeom>
        </p:spPr>
      </p:pic>
    </p:spTree>
    <p:extLst>
      <p:ext uri="{BB962C8B-B14F-4D97-AF65-F5344CB8AC3E}">
        <p14:creationId xmlns:p14="http://schemas.microsoft.com/office/powerpoint/2010/main" val="734058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eometric white clouds on a blue sky">
            <a:extLst>
              <a:ext uri="{FF2B5EF4-FFF2-40B4-BE49-F238E27FC236}">
                <a16:creationId xmlns:a16="http://schemas.microsoft.com/office/drawing/2014/main" id="{BA48502F-2424-4DDB-3EEA-74066B7C5B23}"/>
              </a:ext>
            </a:extLst>
          </p:cNvPr>
          <p:cNvPicPr>
            <a:picLocks noChangeAspect="1"/>
          </p:cNvPicPr>
          <p:nvPr/>
        </p:nvPicPr>
        <p:blipFill rotWithShape="1">
          <a:blip r:embed="rId3">
            <a:alphaModFix amt="50000"/>
          </a:blip>
          <a:srcRect b="25000"/>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B644EF9-244C-5BD1-0D5F-9C8D647CC28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solidFill>
                  <a:schemeClr val="bg1"/>
                </a:solidFill>
              </a:rPr>
              <a:t>Cloud Architecture Overview</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screenshot of a computer&#10;&#10;Description automatically generated">
            <a:extLst>
              <a:ext uri="{FF2B5EF4-FFF2-40B4-BE49-F238E27FC236}">
                <a16:creationId xmlns:a16="http://schemas.microsoft.com/office/drawing/2014/main" id="{76D8D738-9C77-D380-393B-AB7F1369E7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700" y="285740"/>
            <a:ext cx="8305800" cy="6572250"/>
          </a:xfrm>
          <a:prstGeom prst="rect">
            <a:avLst/>
          </a:prstGeom>
        </p:spPr>
      </p:pic>
    </p:spTree>
    <p:extLst>
      <p:ext uri="{BB962C8B-B14F-4D97-AF65-F5344CB8AC3E}">
        <p14:creationId xmlns:p14="http://schemas.microsoft.com/office/powerpoint/2010/main" val="194896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7906D7-D223-B02F-9E73-D885F74CCFE1}"/>
              </a:ext>
            </a:extLst>
          </p:cNvPr>
          <p:cNvSpPr>
            <a:spLocks noGrp="1"/>
          </p:cNvSpPr>
          <p:nvPr>
            <p:ph type="ctrTitle"/>
          </p:nvPr>
        </p:nvSpPr>
        <p:spPr>
          <a:xfrm>
            <a:off x="1524003" y="1999615"/>
            <a:ext cx="9144000" cy="2764028"/>
          </a:xfrm>
        </p:spPr>
        <p:txBody>
          <a:bodyPr anchor="ctr">
            <a:normAutofit/>
          </a:bodyPr>
          <a:lstStyle/>
          <a:p>
            <a:pPr algn="ctr"/>
            <a:r>
              <a:rPr lang="en-US" sz="7200" dirty="0"/>
              <a:t>Thank You</a:t>
            </a:r>
            <a:endParaRPr lang="en-SG" sz="7200" dirty="0"/>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2046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BE3E048-DB18-6E0E-1294-F26307BEB503}"/>
              </a:ext>
            </a:extLst>
          </p:cNvPr>
          <p:cNvPicPr>
            <a:picLocks noChangeAspect="1"/>
          </p:cNvPicPr>
          <p:nvPr/>
        </p:nvPicPr>
        <p:blipFill rotWithShape="1">
          <a:blip r:embed="rId3"/>
          <a:srcRect t="8726" b="12603"/>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EBFA67-2E97-D421-C59B-7DDF316991CE}"/>
              </a:ext>
            </a:extLst>
          </p:cNvPr>
          <p:cNvSpPr>
            <a:spLocks noGrp="1"/>
          </p:cNvSpPr>
          <p:nvPr>
            <p:ph type="ctrTitle"/>
          </p:nvPr>
        </p:nvSpPr>
        <p:spPr>
          <a:xfrm>
            <a:off x="477981" y="1122363"/>
            <a:ext cx="4023360" cy="3204134"/>
          </a:xfrm>
        </p:spPr>
        <p:txBody>
          <a:bodyPr anchor="b">
            <a:normAutofit/>
          </a:bodyPr>
          <a:lstStyle/>
          <a:p>
            <a:r>
              <a:rPr lang="en-US" sz="4800" dirty="0">
                <a:solidFill>
                  <a:schemeClr val="bg1"/>
                </a:solidFill>
              </a:rPr>
              <a:t>Actual project</a:t>
            </a:r>
            <a:endParaRPr lang="en-SG" sz="4800" dirty="0">
              <a:solidFill>
                <a:schemeClr val="bg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2553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696137-40B7-004D-4EC5-87641999D430}"/>
              </a:ext>
            </a:extLst>
          </p:cNvPr>
          <p:cNvSpPr>
            <a:spLocks noGrp="1"/>
          </p:cNvSpPr>
          <p:nvPr>
            <p:ph type="title"/>
          </p:nvPr>
        </p:nvSpPr>
        <p:spPr>
          <a:xfrm>
            <a:off x="1051560" y="586822"/>
            <a:ext cx="3538728" cy="1645920"/>
          </a:xfrm>
        </p:spPr>
        <p:txBody>
          <a:bodyPr>
            <a:normAutofit/>
          </a:bodyPr>
          <a:lstStyle/>
          <a:p>
            <a:r>
              <a:rPr lang="en-US" sz="3200" dirty="0"/>
              <a:t>Landing Page</a:t>
            </a:r>
            <a:endParaRPr lang="en-SG" sz="3200" dirty="0"/>
          </a:p>
        </p:txBody>
      </p:sp>
      <p:sp>
        <p:nvSpPr>
          <p:cNvPr id="32" name="Rectangle 31">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4D5E061-E135-75BB-3BDB-9B7AC606C5F8}"/>
              </a:ext>
            </a:extLst>
          </p:cNvPr>
          <p:cNvSpPr>
            <a:spLocks noGrp="1"/>
          </p:cNvSpPr>
          <p:nvPr>
            <p:ph idx="1"/>
          </p:nvPr>
        </p:nvSpPr>
        <p:spPr>
          <a:xfrm>
            <a:off x="5349240" y="586822"/>
            <a:ext cx="6007608" cy="1645920"/>
          </a:xfrm>
        </p:spPr>
        <p:txBody>
          <a:bodyPr anchor="ctr">
            <a:normAutofit/>
          </a:bodyPr>
          <a:lstStyle/>
          <a:p>
            <a:r>
              <a:rPr lang="en-US" sz="1800" dirty="0"/>
              <a:t>Adapts to the size of the screen</a:t>
            </a:r>
            <a:endParaRPr lang="en-SG" sz="1800" dirty="0"/>
          </a:p>
        </p:txBody>
      </p:sp>
      <p:pic>
        <p:nvPicPr>
          <p:cNvPr id="11" name="Picture 10">
            <a:extLst>
              <a:ext uri="{FF2B5EF4-FFF2-40B4-BE49-F238E27FC236}">
                <a16:creationId xmlns:a16="http://schemas.microsoft.com/office/drawing/2014/main" id="{884946C3-C8EF-6A4C-0A5B-F95E9FB314CC}"/>
              </a:ext>
            </a:extLst>
          </p:cNvPr>
          <p:cNvPicPr>
            <a:picLocks noChangeAspect="1"/>
          </p:cNvPicPr>
          <p:nvPr/>
        </p:nvPicPr>
        <p:blipFill>
          <a:blip r:embed="rId2"/>
          <a:stretch>
            <a:fillRect/>
          </a:stretch>
        </p:blipFill>
        <p:spPr>
          <a:xfrm>
            <a:off x="2436281" y="2729397"/>
            <a:ext cx="1724512" cy="3483864"/>
          </a:xfrm>
          <a:prstGeom prst="rect">
            <a:avLst/>
          </a:prstGeom>
        </p:spPr>
      </p:pic>
      <p:pic>
        <p:nvPicPr>
          <p:cNvPr id="9" name="Picture 8">
            <a:extLst>
              <a:ext uri="{FF2B5EF4-FFF2-40B4-BE49-F238E27FC236}">
                <a16:creationId xmlns:a16="http://schemas.microsoft.com/office/drawing/2014/main" id="{929A9F04-18ED-5570-F2D9-1CC57B166ABF}"/>
              </a:ext>
            </a:extLst>
          </p:cNvPr>
          <p:cNvPicPr>
            <a:picLocks noChangeAspect="1"/>
          </p:cNvPicPr>
          <p:nvPr/>
        </p:nvPicPr>
        <p:blipFill>
          <a:blip r:embed="rId3"/>
          <a:stretch>
            <a:fillRect/>
          </a:stretch>
        </p:blipFill>
        <p:spPr>
          <a:xfrm>
            <a:off x="7248874" y="2729397"/>
            <a:ext cx="3422895" cy="3483864"/>
          </a:xfrm>
          <a:prstGeom prst="rect">
            <a:avLst/>
          </a:prstGeom>
        </p:spPr>
      </p:pic>
    </p:spTree>
    <p:extLst>
      <p:ext uri="{BB962C8B-B14F-4D97-AF65-F5344CB8AC3E}">
        <p14:creationId xmlns:p14="http://schemas.microsoft.com/office/powerpoint/2010/main" val="4128002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1469B-5826-C473-5D72-FBAF11AF103F}"/>
              </a:ext>
            </a:extLst>
          </p:cNvPr>
          <p:cNvSpPr>
            <a:spLocks noGrp="1"/>
          </p:cNvSpPr>
          <p:nvPr>
            <p:ph type="title"/>
          </p:nvPr>
        </p:nvSpPr>
        <p:spPr>
          <a:xfrm>
            <a:off x="457201" y="412454"/>
            <a:ext cx="2381250" cy="2101850"/>
          </a:xfrm>
        </p:spPr>
        <p:txBody>
          <a:bodyPr>
            <a:normAutofit/>
          </a:bodyPr>
          <a:lstStyle/>
          <a:p>
            <a:r>
              <a:rPr lang="en-US" sz="2800" dirty="0"/>
              <a:t>Information page</a:t>
            </a:r>
            <a:endParaRPr lang="en-SG" sz="2800" dirty="0"/>
          </a:p>
        </p:txBody>
      </p:sp>
      <p:sp>
        <p:nvSpPr>
          <p:cNvPr id="63" name="Rectangle 62">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02180" y="1457218"/>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7046023-2944-6108-595F-27335537A0D8}"/>
              </a:ext>
            </a:extLst>
          </p:cNvPr>
          <p:cNvSpPr>
            <a:spLocks noGrp="1"/>
          </p:cNvSpPr>
          <p:nvPr>
            <p:ph idx="1"/>
          </p:nvPr>
        </p:nvSpPr>
        <p:spPr>
          <a:xfrm>
            <a:off x="3128771" y="412454"/>
            <a:ext cx="5124891" cy="2101850"/>
          </a:xfrm>
        </p:spPr>
        <p:txBody>
          <a:bodyPr anchor="ctr">
            <a:normAutofit/>
          </a:bodyPr>
          <a:lstStyle/>
          <a:p>
            <a:pPr marL="0" indent="0">
              <a:buNone/>
            </a:pPr>
            <a:r>
              <a:rPr lang="en-US" sz="1800" dirty="0"/>
              <a:t>Translates the information of the anime from English to other languages</a:t>
            </a:r>
            <a:endParaRPr lang="en-SG" sz="1800" dirty="0"/>
          </a:p>
        </p:txBody>
      </p:sp>
      <p:pic>
        <p:nvPicPr>
          <p:cNvPr id="7" name="Picture 6" descr="A screenshot of a computer&#10;&#10;Description automatically generated">
            <a:extLst>
              <a:ext uri="{FF2B5EF4-FFF2-40B4-BE49-F238E27FC236}">
                <a16:creationId xmlns:a16="http://schemas.microsoft.com/office/drawing/2014/main" id="{B4BAEC8F-2629-893A-38C6-9E0593F68D22}"/>
              </a:ext>
            </a:extLst>
          </p:cNvPr>
          <p:cNvPicPr>
            <a:picLocks noChangeAspect="1"/>
          </p:cNvPicPr>
          <p:nvPr/>
        </p:nvPicPr>
        <p:blipFill rotWithShape="1">
          <a:blip r:embed="rId3"/>
          <a:srcRect t="3256" b="32295"/>
          <a:stretch/>
        </p:blipFill>
        <p:spPr>
          <a:xfrm>
            <a:off x="0" y="2863516"/>
            <a:ext cx="6605424" cy="402300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2669177B-060C-8817-B5D0-32A48206121C}"/>
              </a:ext>
            </a:extLst>
          </p:cNvPr>
          <p:cNvPicPr>
            <a:picLocks noChangeAspect="1"/>
          </p:cNvPicPr>
          <p:nvPr/>
        </p:nvPicPr>
        <p:blipFill rotWithShape="1">
          <a:blip r:embed="rId4"/>
          <a:srcRect l="479" t="1" r="26093" b="48538"/>
          <a:stretch/>
        </p:blipFill>
        <p:spPr>
          <a:xfrm>
            <a:off x="6423419" y="2334128"/>
            <a:ext cx="5564379" cy="3529262"/>
          </a:xfrm>
          <a:prstGeom prst="rect">
            <a:avLst/>
          </a:prstGeom>
          <a:ln>
            <a:noFill/>
          </a:ln>
        </p:spPr>
      </p:pic>
    </p:spTree>
    <p:extLst>
      <p:ext uri="{BB962C8B-B14F-4D97-AF65-F5344CB8AC3E}">
        <p14:creationId xmlns:p14="http://schemas.microsoft.com/office/powerpoint/2010/main" val="813957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D5F3EA-AA54-B828-F412-138B2DE7E79F}"/>
              </a:ext>
            </a:extLst>
          </p:cNvPr>
          <p:cNvSpPr>
            <a:spLocks noGrp="1"/>
          </p:cNvSpPr>
          <p:nvPr>
            <p:ph type="title"/>
          </p:nvPr>
        </p:nvSpPr>
        <p:spPr>
          <a:xfrm>
            <a:off x="841248" y="510047"/>
            <a:ext cx="3300984" cy="1645920"/>
          </a:xfrm>
        </p:spPr>
        <p:txBody>
          <a:bodyPr>
            <a:normAutofit/>
          </a:bodyPr>
          <a:lstStyle/>
          <a:p>
            <a:r>
              <a:rPr lang="en-US" sz="2800" dirty="0"/>
              <a:t>Account Creation</a:t>
            </a:r>
            <a:endParaRPr lang="en-SG" sz="2800" dirty="0"/>
          </a:p>
        </p:txBody>
      </p:sp>
      <p:sp>
        <p:nvSpPr>
          <p:cNvPr id="25" name="Rectangle 24">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02736" y="1328435"/>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7A1246C-CE52-AA2D-76FD-4743C7E37E41}"/>
              </a:ext>
            </a:extLst>
          </p:cNvPr>
          <p:cNvPicPr>
            <a:picLocks noChangeAspect="1"/>
          </p:cNvPicPr>
          <p:nvPr/>
        </p:nvPicPr>
        <p:blipFill rotWithShape="1">
          <a:blip r:embed="rId3"/>
          <a:srcRect r="4" b="5491"/>
          <a:stretch/>
        </p:blipFill>
        <p:spPr>
          <a:xfrm>
            <a:off x="4178285" y="2617201"/>
            <a:ext cx="2753181" cy="3639312"/>
          </a:xfrm>
          <a:prstGeom prst="rect">
            <a:avLst/>
          </a:prstGeom>
        </p:spPr>
      </p:pic>
      <p:pic>
        <p:nvPicPr>
          <p:cNvPr id="5" name="Picture 4">
            <a:extLst>
              <a:ext uri="{FF2B5EF4-FFF2-40B4-BE49-F238E27FC236}">
                <a16:creationId xmlns:a16="http://schemas.microsoft.com/office/drawing/2014/main" id="{5AA7D8AC-254C-14BC-1D6F-72F8BAC0BC4B}"/>
              </a:ext>
            </a:extLst>
          </p:cNvPr>
          <p:cNvPicPr>
            <a:picLocks noChangeAspect="1"/>
          </p:cNvPicPr>
          <p:nvPr/>
        </p:nvPicPr>
        <p:blipFill rotWithShape="1">
          <a:blip r:embed="rId4"/>
          <a:srcRect l="11768" r="14270" b="4"/>
          <a:stretch/>
        </p:blipFill>
        <p:spPr>
          <a:xfrm>
            <a:off x="841248" y="2606461"/>
            <a:ext cx="2753775" cy="363931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DDB8E166-B851-9C66-5DF2-D537E5EFDC5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14729" y="3745830"/>
            <a:ext cx="4646132" cy="939799"/>
          </a:xfrm>
          <a:prstGeom prst="rect">
            <a:avLst/>
          </a:prstGeom>
          <a:noFill/>
          <a:ln>
            <a:noFill/>
          </a:ln>
        </p:spPr>
      </p:pic>
    </p:spTree>
    <p:extLst>
      <p:ext uri="{BB962C8B-B14F-4D97-AF65-F5344CB8AC3E}">
        <p14:creationId xmlns:p14="http://schemas.microsoft.com/office/powerpoint/2010/main" val="2185112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D504B3E-2155-480C-A1E5-DBFD02C5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260CB6-E8AF-5312-47F4-FDCE4902326D}"/>
              </a:ext>
            </a:extLst>
          </p:cNvPr>
          <p:cNvSpPr>
            <a:spLocks noGrp="1"/>
          </p:cNvSpPr>
          <p:nvPr>
            <p:ph type="title"/>
          </p:nvPr>
        </p:nvSpPr>
        <p:spPr>
          <a:xfrm>
            <a:off x="1051560" y="586822"/>
            <a:ext cx="3538728" cy="1645920"/>
          </a:xfrm>
        </p:spPr>
        <p:txBody>
          <a:bodyPr>
            <a:normAutofit/>
          </a:bodyPr>
          <a:lstStyle/>
          <a:p>
            <a:r>
              <a:rPr lang="en-US" sz="3200" dirty="0"/>
              <a:t>Login</a:t>
            </a:r>
            <a:endParaRPr lang="en-SG" sz="3200" dirty="0"/>
          </a:p>
        </p:txBody>
      </p:sp>
      <p:sp>
        <p:nvSpPr>
          <p:cNvPr id="34" name="Rectangle 33">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0D07079A-5957-2B92-5FCC-9AEBEB30C2C4}"/>
              </a:ext>
            </a:extLst>
          </p:cNvPr>
          <p:cNvPicPr>
            <a:picLocks noChangeAspect="1"/>
          </p:cNvPicPr>
          <p:nvPr/>
        </p:nvPicPr>
        <p:blipFill rotWithShape="1">
          <a:blip r:embed="rId2"/>
          <a:srcRect r="-5" b="586"/>
          <a:stretch/>
        </p:blipFill>
        <p:spPr>
          <a:xfrm>
            <a:off x="557789" y="2734056"/>
            <a:ext cx="4326599" cy="3483864"/>
          </a:xfrm>
          <a:prstGeom prst="rect">
            <a:avLst/>
          </a:prstGeom>
        </p:spPr>
      </p:pic>
      <p:pic>
        <p:nvPicPr>
          <p:cNvPr id="9" name="Picture 8">
            <a:extLst>
              <a:ext uri="{FF2B5EF4-FFF2-40B4-BE49-F238E27FC236}">
                <a16:creationId xmlns:a16="http://schemas.microsoft.com/office/drawing/2014/main" id="{32219574-C55C-C9C5-80BA-AF324AC07A43}"/>
              </a:ext>
            </a:extLst>
          </p:cNvPr>
          <p:cNvPicPr>
            <a:picLocks noChangeAspect="1"/>
          </p:cNvPicPr>
          <p:nvPr/>
        </p:nvPicPr>
        <p:blipFill rotWithShape="1">
          <a:blip r:embed="rId3"/>
          <a:srcRect t="24592" r="-3" b="4096"/>
          <a:stretch/>
        </p:blipFill>
        <p:spPr>
          <a:xfrm>
            <a:off x="5074879" y="2729397"/>
            <a:ext cx="6646980" cy="3483864"/>
          </a:xfrm>
          <a:prstGeom prst="rect">
            <a:avLst/>
          </a:prstGeom>
        </p:spPr>
      </p:pic>
    </p:spTree>
    <p:extLst>
      <p:ext uri="{BB962C8B-B14F-4D97-AF65-F5344CB8AC3E}">
        <p14:creationId xmlns:p14="http://schemas.microsoft.com/office/powerpoint/2010/main" val="1805870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1516CB1-E8C8-4751-B6A6-46B2D1E72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0EC7FD-F2A1-BAED-815D-0A1B0F12763C}"/>
              </a:ext>
            </a:extLst>
          </p:cNvPr>
          <p:cNvSpPr>
            <a:spLocks noGrp="1"/>
          </p:cNvSpPr>
          <p:nvPr>
            <p:ph type="title"/>
          </p:nvPr>
        </p:nvSpPr>
        <p:spPr>
          <a:xfrm>
            <a:off x="429768" y="411480"/>
            <a:ext cx="11131298" cy="1106424"/>
          </a:xfrm>
        </p:spPr>
        <p:txBody>
          <a:bodyPr>
            <a:normAutofit/>
          </a:bodyPr>
          <a:lstStyle/>
          <a:p>
            <a:r>
              <a:rPr lang="en-US" sz="3600" dirty="0"/>
              <a:t>Edit profile</a:t>
            </a:r>
            <a:endParaRPr lang="en-SG" sz="3600" dirty="0"/>
          </a:p>
        </p:txBody>
      </p:sp>
      <p:sp>
        <p:nvSpPr>
          <p:cNvPr id="21" name="Rectangle 20">
            <a:extLst>
              <a:ext uri="{FF2B5EF4-FFF2-40B4-BE49-F238E27FC236}">
                <a16:creationId xmlns:a16="http://schemas.microsoft.com/office/drawing/2014/main" id="{90C0C0D1-E79A-41FF-8322-256F6DD1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521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1617DCE3-B2CB-D519-0C65-B93E5BA9B245}"/>
              </a:ext>
            </a:extLst>
          </p:cNvPr>
          <p:cNvPicPr>
            <a:picLocks noChangeAspect="1"/>
          </p:cNvPicPr>
          <p:nvPr/>
        </p:nvPicPr>
        <p:blipFill rotWithShape="1">
          <a:blip r:embed="rId2"/>
          <a:srcRect l="565" r="29453" b="-4"/>
          <a:stretch/>
        </p:blipFill>
        <p:spPr>
          <a:xfrm>
            <a:off x="457200" y="1721922"/>
            <a:ext cx="3392423" cy="4520560"/>
          </a:xfrm>
          <a:prstGeom prst="rect">
            <a:avLst/>
          </a:prstGeom>
        </p:spPr>
      </p:pic>
      <p:pic>
        <p:nvPicPr>
          <p:cNvPr id="5" name="Picture 4">
            <a:extLst>
              <a:ext uri="{FF2B5EF4-FFF2-40B4-BE49-F238E27FC236}">
                <a16:creationId xmlns:a16="http://schemas.microsoft.com/office/drawing/2014/main" id="{02F87972-AA02-5579-4FF5-7E231FDE3489}"/>
              </a:ext>
            </a:extLst>
          </p:cNvPr>
          <p:cNvPicPr>
            <a:picLocks noChangeAspect="1"/>
          </p:cNvPicPr>
          <p:nvPr/>
        </p:nvPicPr>
        <p:blipFill rotWithShape="1">
          <a:blip r:embed="rId3"/>
          <a:srcRect l="5957" r="9258" b="-4"/>
          <a:stretch/>
        </p:blipFill>
        <p:spPr>
          <a:xfrm>
            <a:off x="4226837" y="1721922"/>
            <a:ext cx="3420596" cy="4520560"/>
          </a:xfrm>
          <a:prstGeom prst="rect">
            <a:avLst/>
          </a:prstGeom>
        </p:spPr>
      </p:pic>
      <p:sp useBgFill="1">
        <p:nvSpPr>
          <p:cNvPr id="22" name="Rectangle 21">
            <a:extLst>
              <a:ext uri="{FF2B5EF4-FFF2-40B4-BE49-F238E27FC236}">
                <a16:creationId xmlns:a16="http://schemas.microsoft.com/office/drawing/2014/main" id="{395FA420-5595-49D1-9D5F-79EC43B55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4648" y="1721922"/>
            <a:ext cx="3609143" cy="452056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D6C97F5-8798-6ADC-524B-5F80039C34A6}"/>
              </a:ext>
            </a:extLst>
          </p:cNvPr>
          <p:cNvSpPr>
            <a:spLocks noGrp="1"/>
          </p:cNvSpPr>
          <p:nvPr>
            <p:ph idx="1"/>
          </p:nvPr>
        </p:nvSpPr>
        <p:spPr>
          <a:xfrm>
            <a:off x="8309348" y="2020824"/>
            <a:ext cx="2956060" cy="3959352"/>
          </a:xfrm>
        </p:spPr>
        <p:txBody>
          <a:bodyPr anchor="ctr">
            <a:normAutofit/>
          </a:bodyPr>
          <a:lstStyle/>
          <a:p>
            <a:r>
              <a:rPr lang="en-US" sz="1700" dirty="0"/>
              <a:t>Editing the language preference also changes the translated language</a:t>
            </a:r>
            <a:endParaRPr lang="en-SG" sz="1700" dirty="0"/>
          </a:p>
        </p:txBody>
      </p:sp>
    </p:spTree>
    <p:extLst>
      <p:ext uri="{BB962C8B-B14F-4D97-AF65-F5344CB8AC3E}">
        <p14:creationId xmlns:p14="http://schemas.microsoft.com/office/powerpoint/2010/main" val="1489725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network&#10;&#10;Description automatically generated">
            <a:extLst>
              <a:ext uri="{FF2B5EF4-FFF2-40B4-BE49-F238E27FC236}">
                <a16:creationId xmlns:a16="http://schemas.microsoft.com/office/drawing/2014/main" id="{41DBA452-4342-3745-D345-4FC4A979CC6D}"/>
              </a:ext>
            </a:extLst>
          </p:cNvPr>
          <p:cNvPicPr>
            <a:picLocks noChangeAspect="1"/>
          </p:cNvPicPr>
          <p:nvPr/>
        </p:nvPicPr>
        <p:blipFill rotWithShape="1">
          <a:blip r:embed="rId2"/>
          <a:srcRect t="1108" r="-1" b="-1"/>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351FD1-5D89-7756-503F-13EC612CC6BA}"/>
              </a:ext>
            </a:extLst>
          </p:cNvPr>
          <p:cNvSpPr>
            <a:spLocks noGrp="1"/>
          </p:cNvSpPr>
          <p:nvPr>
            <p:ph type="ctrTitle"/>
          </p:nvPr>
        </p:nvSpPr>
        <p:spPr>
          <a:xfrm>
            <a:off x="477981" y="1122363"/>
            <a:ext cx="4023360" cy="3204134"/>
          </a:xfrm>
        </p:spPr>
        <p:txBody>
          <a:bodyPr anchor="b">
            <a:normAutofit/>
          </a:bodyPr>
          <a:lstStyle/>
          <a:p>
            <a:r>
              <a:rPr lang="en-US" sz="4800" dirty="0">
                <a:solidFill>
                  <a:schemeClr val="bg1"/>
                </a:solidFill>
              </a:rPr>
              <a:t>Planning</a:t>
            </a:r>
            <a:endParaRPr lang="en-SG" sz="4800" dirty="0">
              <a:solidFill>
                <a:schemeClr val="bg1"/>
              </a:solidFill>
            </a:endParaRP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498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74A24E-F63D-58B8-8895-961060B15C64}"/>
              </a:ext>
            </a:extLst>
          </p:cNvPr>
          <p:cNvSpPr>
            <a:spLocks noGrp="1"/>
          </p:cNvSpPr>
          <p:nvPr>
            <p:ph type="title"/>
          </p:nvPr>
        </p:nvSpPr>
        <p:spPr>
          <a:xfrm>
            <a:off x="841248" y="256032"/>
            <a:ext cx="10506456" cy="1014984"/>
          </a:xfrm>
        </p:spPr>
        <p:txBody>
          <a:bodyPr anchor="b">
            <a:normAutofit/>
          </a:bodyPr>
          <a:lstStyle/>
          <a:p>
            <a:r>
              <a:rPr lang="en-SG" sz="3100"/>
              <a:t>Deployment method:</a:t>
            </a:r>
            <a:br>
              <a:rPr lang="en-SG" sz="3100"/>
            </a:br>
            <a:r>
              <a:rPr lang="en-SG" sz="3100"/>
              <a:t>Serverless</a:t>
            </a:r>
          </a:p>
        </p:txBody>
      </p:sp>
      <p:sp>
        <p:nvSpPr>
          <p:cNvPr id="42" name="Rectangle 4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5" name="Content Placeholder 2">
            <a:extLst>
              <a:ext uri="{FF2B5EF4-FFF2-40B4-BE49-F238E27FC236}">
                <a16:creationId xmlns:a16="http://schemas.microsoft.com/office/drawing/2014/main" id="{9F727CFF-A4A9-E596-2429-7627CC0D5B83}"/>
              </a:ext>
            </a:extLst>
          </p:cNvPr>
          <p:cNvGraphicFramePr>
            <a:graphicFrameLocks noGrp="1"/>
          </p:cNvGraphicFramePr>
          <p:nvPr>
            <p:ph idx="1"/>
            <p:extLst>
              <p:ext uri="{D42A27DB-BD31-4B8C-83A1-F6EECF244321}">
                <p14:modId xmlns:p14="http://schemas.microsoft.com/office/powerpoint/2010/main" val="325937289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2CA0279F-8D70-63F4-553D-3465F3BCCEB0}"/>
              </a:ext>
            </a:extLst>
          </p:cNvPr>
          <p:cNvGrpSpPr/>
          <p:nvPr/>
        </p:nvGrpSpPr>
        <p:grpSpPr>
          <a:xfrm>
            <a:off x="8208954" y="4309155"/>
            <a:ext cx="3138750" cy="1507827"/>
            <a:chOff x="3688425" y="2312984"/>
            <a:chExt cx="3138750" cy="1507827"/>
          </a:xfrm>
        </p:grpSpPr>
        <p:sp>
          <p:nvSpPr>
            <p:cNvPr id="6" name="Rectangle 5">
              <a:extLst>
                <a:ext uri="{FF2B5EF4-FFF2-40B4-BE49-F238E27FC236}">
                  <a16:creationId xmlns:a16="http://schemas.microsoft.com/office/drawing/2014/main" id="{63F7346C-6E57-8F39-415B-8D980EB3CD7F}"/>
                </a:ext>
              </a:extLst>
            </p:cNvPr>
            <p:cNvSpPr/>
            <p:nvPr/>
          </p:nvSpPr>
          <p:spPr>
            <a:xfrm>
              <a:off x="3688425" y="2312984"/>
              <a:ext cx="3138750" cy="150782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SG"/>
            </a:p>
          </p:txBody>
        </p:sp>
        <p:sp>
          <p:nvSpPr>
            <p:cNvPr id="7" name="TextBox 6">
              <a:extLst>
                <a:ext uri="{FF2B5EF4-FFF2-40B4-BE49-F238E27FC236}">
                  <a16:creationId xmlns:a16="http://schemas.microsoft.com/office/drawing/2014/main" id="{F4EC806C-803C-1CC2-A0BB-8F23DBE0EEA5}"/>
                </a:ext>
              </a:extLst>
            </p:cNvPr>
            <p:cNvSpPr txBox="1"/>
            <p:nvPr/>
          </p:nvSpPr>
          <p:spPr>
            <a:xfrm>
              <a:off x="3688425" y="2312984"/>
              <a:ext cx="3138750" cy="150782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711200">
                <a:spcBef>
                  <a:spcPct val="0"/>
                </a:spcBef>
                <a:spcAft>
                  <a:spcPct val="35000"/>
                </a:spcAft>
              </a:pPr>
              <a:r>
                <a:rPr lang="en-US" b="0" i="0" dirty="0">
                  <a:effectLst/>
                  <a:latin typeface="-apple-system"/>
                </a:rPr>
                <a:t>eliminates server maintenance costs, and allows for flexible scaling, saving operational costs and allowing for a focus on building the website and user experience.</a:t>
              </a:r>
              <a:endParaRPr lang="en-SG" dirty="0">
                <a:effectLst/>
              </a:endParaRPr>
            </a:p>
            <a:p>
              <a:pPr marL="0" lvl="0" indent="0" algn="ctr" defTabSz="711200">
                <a:lnSpc>
                  <a:spcPct val="100000"/>
                </a:lnSpc>
                <a:spcBef>
                  <a:spcPct val="0"/>
                </a:spcBef>
                <a:spcAft>
                  <a:spcPct val="35000"/>
                </a:spcAft>
                <a:buNone/>
              </a:pPr>
              <a:endParaRPr lang="en-US" kern="1200" dirty="0"/>
            </a:p>
          </p:txBody>
        </p:sp>
      </p:grpSp>
    </p:spTree>
    <p:extLst>
      <p:ext uri="{BB962C8B-B14F-4D97-AF65-F5344CB8AC3E}">
        <p14:creationId xmlns:p14="http://schemas.microsoft.com/office/powerpoint/2010/main" val="4016945826"/>
      </p:ext>
    </p:extLst>
  </p:cSld>
  <p:clrMapOvr>
    <a:masterClrMapping/>
  </p:clrMapOvr>
</p:sld>
</file>

<file path=ppt/theme/theme1.xml><?xml version="1.0" encoding="utf-8"?>
<a:theme xmlns:a="http://schemas.openxmlformats.org/drawingml/2006/main" name="AccentBoxVTI">
  <a:themeElements>
    <a:clrScheme name="AnalogousFromDarkSeedRightStep">
      <a:dk1>
        <a:srgbClr val="000000"/>
      </a:dk1>
      <a:lt1>
        <a:srgbClr val="FFFFFF"/>
      </a:lt1>
      <a:dk2>
        <a:srgbClr val="1B3021"/>
      </a:dk2>
      <a:lt2>
        <a:srgbClr val="F3F0F2"/>
      </a:lt2>
      <a:accent1>
        <a:srgbClr val="47B665"/>
      </a:accent1>
      <a:accent2>
        <a:srgbClr val="3BB18C"/>
      </a:accent2>
      <a:accent3>
        <a:srgbClr val="4AB0BC"/>
      </a:accent3>
      <a:accent4>
        <a:srgbClr val="3B74B1"/>
      </a:accent4>
      <a:accent5>
        <a:srgbClr val="4D54C3"/>
      </a:accent5>
      <a:accent6>
        <a:srgbClr val="6B43B5"/>
      </a:accent6>
      <a:hlink>
        <a:srgbClr val="A08735"/>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1145</TotalTime>
  <Words>329</Words>
  <Application>Microsoft Office PowerPoint</Application>
  <PresentationFormat>Widescreen</PresentationFormat>
  <Paragraphs>60</Paragraphs>
  <Slides>14</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-apple-system</vt:lpstr>
      <vt:lpstr>Arial</vt:lpstr>
      <vt:lpstr>Calibri</vt:lpstr>
      <vt:lpstr>Neue Haas Grotesk Text Pro</vt:lpstr>
      <vt:lpstr>AccentBoxVTI</vt:lpstr>
      <vt:lpstr>PowerPoint Presentation</vt:lpstr>
      <vt:lpstr>Actual project</vt:lpstr>
      <vt:lpstr>Landing Page</vt:lpstr>
      <vt:lpstr>Information page</vt:lpstr>
      <vt:lpstr>Account Creation</vt:lpstr>
      <vt:lpstr>Login</vt:lpstr>
      <vt:lpstr>Edit profile</vt:lpstr>
      <vt:lpstr>Planning</vt:lpstr>
      <vt:lpstr>Deployment method: Serverless</vt:lpstr>
      <vt:lpstr>Website features</vt:lpstr>
      <vt:lpstr>How to make it work</vt:lpstr>
      <vt:lpstr>Code Logic</vt:lpstr>
      <vt:lpstr>Cloud Architecture Overview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mingjun wei</dc:creator>
  <cp:lastModifiedBy>mingjun wei</cp:lastModifiedBy>
  <cp:revision>25</cp:revision>
  <dcterms:created xsi:type="dcterms:W3CDTF">2023-06-08T16:55:57Z</dcterms:created>
  <dcterms:modified xsi:type="dcterms:W3CDTF">2023-10-24T07:32:57Z</dcterms:modified>
</cp:coreProperties>
</file>